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64" r:id="rId3"/>
    <p:sldId id="266" r:id="rId4"/>
    <p:sldId id="302" r:id="rId5"/>
    <p:sldId id="259" r:id="rId6"/>
    <p:sldId id="311" r:id="rId7"/>
    <p:sldId id="267" r:id="rId8"/>
    <p:sldId id="303" r:id="rId9"/>
    <p:sldId id="312" r:id="rId10"/>
    <p:sldId id="308" r:id="rId11"/>
    <p:sldId id="307" r:id="rId12"/>
    <p:sldId id="306" r:id="rId13"/>
    <p:sldId id="304" r:id="rId14"/>
    <p:sldId id="309" r:id="rId15"/>
    <p:sldId id="310" r:id="rId16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DB93"/>
    <a:srgbClr val="151A21"/>
    <a:srgbClr val="FBFBFB"/>
    <a:srgbClr val="EDFFFF"/>
    <a:srgbClr val="BFBFBF"/>
    <a:srgbClr val="222A35"/>
    <a:srgbClr val="E30328"/>
    <a:srgbClr val="151531"/>
    <a:srgbClr val="016342"/>
    <a:srgbClr val="028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9CD85-337E-44DC-A614-F3191C02E1E6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B35B-D661-4821-AF8E-1A3538F9C230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1847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8B35B-D661-4821-AF8E-1A3538F9C230}" type="slidenum">
              <a:rPr lang="es-UY" smtClean="0"/>
              <a:t>11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5238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8B35B-D661-4821-AF8E-1A3538F9C230}" type="slidenum">
              <a:rPr lang="es-UY" smtClean="0"/>
              <a:t>15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5364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38D3C-C23E-4BF0-B0D3-1DC566C7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0400CC-BE0F-4E5E-9566-658B3F513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F400AF-57D0-4DE9-A338-7E3CF8F2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E060A3-6D9B-41B7-8E03-022396A1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90C433-5F0E-440A-9A98-64C0AAE4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7080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ABD7A-64CA-4533-8AE1-75213363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DD764C-6567-4CDC-9151-D2263BAB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8E4796-3D9F-45BB-B116-C61225B9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B33CF6-EF9A-4293-94A0-43E5E588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0D0A53-1761-43AA-B071-5A44A0AD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3237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FBE521-145B-4AAC-8F1E-783EBEAB0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A07CC7-0FDE-4A92-92E8-91D87E4EB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E41087-C1E1-4411-A3C5-3654EF32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952BD-18F8-4BE0-9D3B-9D37D689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EDF22E-4EE8-46F2-8913-1429BA5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2730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F86E-6F8E-4EF3-A909-7911F65F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17541F-B141-4F9B-B921-D8A9CC9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88EB61-360F-48A3-B5AB-991A541C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3C4358-80FF-44AF-98DE-928EBEC8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203439-DC21-44E0-9782-57ABF184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0632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7F4B6-9EA3-4CFB-AD78-D98FE06C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3CF515-42AE-4080-9FEE-6DF7D0DBF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386E87-5B2B-49AC-A014-A303F38F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FA3CB-E2D4-4708-8A00-77265733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8AF8F4-2E20-4FCC-B233-CBF69A50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2064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88EA1-3681-4437-B8EA-32FE4E46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04C0A-A984-43FE-B7C6-373D3178D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344EBD-2E35-4DE4-A767-7C5A471E7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99D872-42CF-4783-A3F8-004FB8F2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A2001D-86F2-46C6-99FE-FA21500F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943222-54BA-4692-B6B6-0AA5BBAC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806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21627-D5C3-4815-A060-1E4154B8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C401AF-17A3-484E-8D47-F929CF8BE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81E36-15F5-4BEF-B2CA-4B1D8AA4A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B476A4-E619-4F14-A816-267D7B485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E2B7A5-DB4F-475E-910F-52826E649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A5B8644-51D7-4FCD-B22D-359F2BF1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837494-379F-4385-B1D0-9166F7CC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F01A39-759A-442D-9C99-816043FA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9412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82540-FD04-4026-B3CD-4C9CDBB5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1FD4BC-BDA4-4043-8B9A-011AA8C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16EC53-EBA0-496D-A876-C18F8D5D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EC339A-9B36-457E-B535-7675B17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0592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6CE4E0-F197-4339-9A2E-A6D29FED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5AF75C-63FA-4609-96B5-0261A35B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8DD8B6-C497-4156-9197-CCB0C7EC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7460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06E42-54AD-405F-AE87-6668EC0D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3C893-4C6D-43C9-88AD-3C51416B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830E3C-52E0-4A45-A61A-ADAFAA6DF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D8EB7-4FAC-4246-8EB3-FD2AFBC8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F67D8-C4AB-42E2-A5B6-DCCEF5E0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090A8B-CFA4-4FD7-9D48-096A7A81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2487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49CF0-FEF7-45FC-A75E-B02719D7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E1AEB5-EB5C-468F-A84E-97D43E6E1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AA18EE-548D-4C88-994F-5C1716328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D5B991-B8E1-4121-8F47-85239654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253653-6B97-4964-82EF-075CBC7B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6B2D6B-5D74-4675-8B48-4C04726F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2707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ECB891-8267-44A9-83D4-39E79472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87CAB3-09F3-4FCC-BD7E-BC2D71F7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519DA-F3DB-4BAD-A38D-C557FF513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556FA-EA6E-4EB9-835D-0E3BB39F538C}" type="datetimeFigureOut">
              <a:rPr lang="es-UY" smtClean="0"/>
              <a:t>9/10/2018</a:t>
            </a:fld>
            <a:endParaRPr lang="es-U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3593FF-F794-4772-9ECC-6BF1E5A04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4C42D-8D29-47CF-819E-13BD1BA33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2186-B7B3-49E8-B254-F949725A5A5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5265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microsoft.com/office/2007/relationships/hdphoto" Target="../media/hdphoto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pacitacionlog.rondanet.com/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openxmlformats.org/officeDocument/2006/relationships/hyperlink" Target="https://commons.wikimedia.org/wiki/File:Flat_tick_icon.svg" TargetMode="Externa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openxmlformats.org/officeDocument/2006/relationships/hyperlink" Target="https://commons.wikimedia.org/wiki/File:Flat_tick_icon.svg" TargetMode="Externa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3D3A1E7-A820-40C4-B646-D1FDA39B97BE}"/>
              </a:ext>
            </a:extLst>
          </p:cNvPr>
          <p:cNvSpPr/>
          <p:nvPr/>
        </p:nvSpPr>
        <p:spPr>
          <a:xfrm>
            <a:off x="-12700" y="-12700"/>
            <a:ext cx="12192000" cy="6870700"/>
          </a:xfrm>
          <a:prstGeom prst="rect">
            <a:avLst/>
          </a:prstGeom>
          <a:solidFill>
            <a:srgbClr val="151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7CDF304-BDE5-49EA-AAD7-4A4F90AB969F}"/>
              </a:ext>
            </a:extLst>
          </p:cNvPr>
          <p:cNvGrpSpPr/>
          <p:nvPr/>
        </p:nvGrpSpPr>
        <p:grpSpPr>
          <a:xfrm>
            <a:off x="4422980" y="-321792"/>
            <a:ext cx="12208993" cy="4872520"/>
            <a:chOff x="4422980" y="-321792"/>
            <a:chExt cx="12208993" cy="4872520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3682489-177F-4CBE-8857-4686AB2979D9}"/>
                </a:ext>
              </a:extLst>
            </p:cNvPr>
            <p:cNvSpPr/>
            <p:nvPr/>
          </p:nvSpPr>
          <p:spPr>
            <a:xfrm rot="19112048">
              <a:off x="4900598" y="-321792"/>
              <a:ext cx="4346778" cy="11534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509E31F-5D7F-45F5-B770-DF5EC08F3805}"/>
                </a:ext>
              </a:extLst>
            </p:cNvPr>
            <p:cNvSpPr/>
            <p:nvPr/>
          </p:nvSpPr>
          <p:spPr>
            <a:xfrm rot="19112048">
              <a:off x="4921594" y="600558"/>
              <a:ext cx="7448522" cy="10560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619F502-0AFF-4CA0-9FE3-45DE1C8B5558}"/>
                </a:ext>
              </a:extLst>
            </p:cNvPr>
            <p:cNvSpPr/>
            <p:nvPr/>
          </p:nvSpPr>
          <p:spPr>
            <a:xfrm rot="19112048">
              <a:off x="4422980" y="1723474"/>
              <a:ext cx="10052310" cy="11853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624995-78B1-4377-A3A0-20750BFDF301}"/>
                </a:ext>
              </a:extLst>
            </p:cNvPr>
            <p:cNvSpPr/>
            <p:nvPr/>
          </p:nvSpPr>
          <p:spPr>
            <a:xfrm rot="19112048">
              <a:off x="7112514" y="2164232"/>
              <a:ext cx="8648985" cy="14187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A170015-1A8C-4C1D-A0B5-F1888986F716}"/>
                </a:ext>
              </a:extLst>
            </p:cNvPr>
            <p:cNvSpPr/>
            <p:nvPr/>
          </p:nvSpPr>
          <p:spPr>
            <a:xfrm rot="19112048">
              <a:off x="9278734" y="3132022"/>
              <a:ext cx="7353239" cy="14187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sp>
        <p:nvSpPr>
          <p:cNvPr id="14" name="Forma en L 13">
            <a:extLst>
              <a:ext uri="{FF2B5EF4-FFF2-40B4-BE49-F238E27FC236}">
                <a16:creationId xmlns:a16="http://schemas.microsoft.com/office/drawing/2014/main" id="{69777A65-273B-4EC6-AAC3-F6D14D4AC1B7}"/>
              </a:ext>
            </a:extLst>
          </p:cNvPr>
          <p:cNvSpPr/>
          <p:nvPr/>
        </p:nvSpPr>
        <p:spPr>
          <a:xfrm rot="10800000">
            <a:off x="4315522" y="0"/>
            <a:ext cx="7876478" cy="6858000"/>
          </a:xfrm>
          <a:prstGeom prst="corner">
            <a:avLst>
              <a:gd name="adj1" fmla="val 2683"/>
              <a:gd name="adj2" fmla="val 2520"/>
            </a:avLst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81CA7B4-8769-4855-B61A-524AB56D5E43}"/>
              </a:ext>
            </a:extLst>
          </p:cNvPr>
          <p:cNvSpPr/>
          <p:nvPr/>
        </p:nvSpPr>
        <p:spPr>
          <a:xfrm>
            <a:off x="263340" y="1656558"/>
            <a:ext cx="58432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RONDA</a:t>
            </a:r>
            <a:r>
              <a:rPr lang="es-UY" sz="4400" dirty="0">
                <a:solidFill>
                  <a:srgbClr val="03DB9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NET. Logística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D2AE4FD-0259-4324-A3A7-9AE98143553A}"/>
              </a:ext>
            </a:extLst>
          </p:cNvPr>
          <p:cNvSpPr/>
          <p:nvPr/>
        </p:nvSpPr>
        <p:spPr>
          <a:xfrm flipV="1">
            <a:off x="1573943" y="2551729"/>
            <a:ext cx="2479267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A66669A-D6F0-4CA2-BDC8-B8637A00D122}"/>
              </a:ext>
            </a:extLst>
          </p:cNvPr>
          <p:cNvGrpSpPr/>
          <p:nvPr/>
        </p:nvGrpSpPr>
        <p:grpSpPr>
          <a:xfrm>
            <a:off x="356410" y="4481582"/>
            <a:ext cx="4302218" cy="865012"/>
            <a:chOff x="356410" y="4481582"/>
            <a:chExt cx="4302218" cy="865012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6127DE8-D023-4095-9751-BEF1E181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156" y="4511899"/>
              <a:ext cx="1122100" cy="748066"/>
            </a:xfrm>
            <a:prstGeom prst="rect">
              <a:avLst/>
            </a:prstGeom>
          </p:spPr>
        </p:pic>
        <p:pic>
          <p:nvPicPr>
            <p:cNvPr id="1040" name="Picture 16" descr="Resultado de imagen para diageo logo transparent">
              <a:extLst>
                <a:ext uri="{FF2B5EF4-FFF2-40B4-BE49-F238E27FC236}">
                  <a16:creationId xmlns:a16="http://schemas.microsoft.com/office/drawing/2014/main" id="{AEC2F7CE-39E7-4537-95A6-82F75B3EE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10" y="4481582"/>
              <a:ext cx="865012" cy="86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Resultado de imagen para Carrau logo">
              <a:extLst>
                <a:ext uri="{FF2B5EF4-FFF2-40B4-BE49-F238E27FC236}">
                  <a16:creationId xmlns:a16="http://schemas.microsoft.com/office/drawing/2014/main" id="{F039CCD9-D5A5-45AC-BE4F-51F656EB2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358" y="4736638"/>
              <a:ext cx="1055270" cy="48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55E9D8C-2FC8-410B-B029-9F82FAA45550}"/>
              </a:ext>
            </a:extLst>
          </p:cNvPr>
          <p:cNvGrpSpPr/>
          <p:nvPr/>
        </p:nvGrpSpPr>
        <p:grpSpPr>
          <a:xfrm>
            <a:off x="418505" y="3618730"/>
            <a:ext cx="4142944" cy="821207"/>
            <a:chOff x="418505" y="3618730"/>
            <a:chExt cx="4142944" cy="821207"/>
          </a:xfrm>
        </p:grpSpPr>
        <p:pic>
          <p:nvPicPr>
            <p:cNvPr id="1026" name="Picture 2" descr="Resultado de imagen para logo unilever png">
              <a:extLst>
                <a:ext uri="{FF2B5EF4-FFF2-40B4-BE49-F238E27FC236}">
                  <a16:creationId xmlns:a16="http://schemas.microsoft.com/office/drawing/2014/main" id="{27FC9248-13CE-43A9-89B1-2453598CE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05" y="3796511"/>
              <a:ext cx="581764" cy="643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16362FA-1B7F-45FF-B3A3-148A16B8E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301" y="3618730"/>
              <a:ext cx="978349" cy="815290"/>
            </a:xfrm>
            <a:prstGeom prst="rect">
              <a:avLst/>
            </a:prstGeom>
          </p:spPr>
        </p:pic>
        <p:pic>
          <p:nvPicPr>
            <p:cNvPr id="1068" name="Picture 44" descr="eQuim - ElectroquÃ­mica S.A.">
              <a:extLst>
                <a:ext uri="{FF2B5EF4-FFF2-40B4-BE49-F238E27FC236}">
                  <a16:creationId xmlns:a16="http://schemas.microsoft.com/office/drawing/2014/main" id="{C417CFD4-2F98-45BC-85B9-EDAF32C10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947" y="3957993"/>
              <a:ext cx="809779" cy="27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8A685E3-6204-45E1-A0EB-D0EE6B3B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75" y="3963276"/>
              <a:ext cx="481674" cy="232809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02C1C3-D04D-4409-8B84-C9E1FF646D50}"/>
              </a:ext>
            </a:extLst>
          </p:cNvPr>
          <p:cNvGrpSpPr/>
          <p:nvPr/>
        </p:nvGrpSpPr>
        <p:grpSpPr>
          <a:xfrm>
            <a:off x="147826" y="5550370"/>
            <a:ext cx="4392567" cy="310769"/>
            <a:chOff x="147826" y="5550370"/>
            <a:chExt cx="4392567" cy="310769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630F72D-671A-40D6-BB84-4B51D740E498}"/>
                </a:ext>
              </a:extLst>
            </p:cNvPr>
            <p:cNvGrpSpPr/>
            <p:nvPr/>
          </p:nvGrpSpPr>
          <p:grpSpPr>
            <a:xfrm>
              <a:off x="147826" y="5555899"/>
              <a:ext cx="2601567" cy="305240"/>
              <a:chOff x="147826" y="5555899"/>
              <a:chExt cx="2601567" cy="305240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F61FFBE6-C293-43F4-80E6-90EBBB802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6" y="5588132"/>
                <a:ext cx="1143663" cy="260582"/>
              </a:xfrm>
              <a:prstGeom prst="rect">
                <a:avLst/>
              </a:prstGeom>
            </p:spPr>
          </p:pic>
          <p:pic>
            <p:nvPicPr>
              <p:cNvPr id="1062" name="Picture 38" descr="Cuanto mÃ¡s comprÃ¡s, menos pagÃ¡s">
                <a:extLst>
                  <a:ext uri="{FF2B5EF4-FFF2-40B4-BE49-F238E27FC236}">
                    <a16:creationId xmlns:a16="http://schemas.microsoft.com/office/drawing/2014/main" id="{3AFC4AB4-44E7-42C7-ACD7-6E5985EE3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5841" y="5555899"/>
                <a:ext cx="983552" cy="305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66" name="Picture 42" descr="Resultado de imagen para farmashop png">
              <a:extLst>
                <a:ext uri="{FF2B5EF4-FFF2-40B4-BE49-F238E27FC236}">
                  <a16:creationId xmlns:a16="http://schemas.microsoft.com/office/drawing/2014/main" id="{37022376-C982-4C6A-AD7A-DC14DE360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842" y="5550370"/>
              <a:ext cx="983551" cy="29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ángulo 50">
            <a:extLst>
              <a:ext uri="{FF2B5EF4-FFF2-40B4-BE49-F238E27FC236}">
                <a16:creationId xmlns:a16="http://schemas.microsoft.com/office/drawing/2014/main" id="{DC0E472B-3C53-4C69-9602-43464B5D017C}"/>
              </a:ext>
            </a:extLst>
          </p:cNvPr>
          <p:cNvSpPr/>
          <p:nvPr/>
        </p:nvSpPr>
        <p:spPr>
          <a:xfrm>
            <a:off x="1185297" y="3138438"/>
            <a:ext cx="3588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200" i="1" spc="6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-Gestión de Pallets-</a:t>
            </a:r>
          </a:p>
        </p:txBody>
      </p:sp>
    </p:spTree>
    <p:extLst>
      <p:ext uri="{BB962C8B-B14F-4D97-AF65-F5344CB8AC3E}">
        <p14:creationId xmlns:p14="http://schemas.microsoft.com/office/powerpoint/2010/main" val="2321673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57CDF304-BDE5-49EA-AAD7-4A4F90AB969F}"/>
              </a:ext>
            </a:extLst>
          </p:cNvPr>
          <p:cNvGrpSpPr/>
          <p:nvPr/>
        </p:nvGrpSpPr>
        <p:grpSpPr>
          <a:xfrm>
            <a:off x="4422980" y="-321792"/>
            <a:ext cx="12208993" cy="4872520"/>
            <a:chOff x="4422980" y="-321792"/>
            <a:chExt cx="12208993" cy="4872520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3682489-177F-4CBE-8857-4686AB2979D9}"/>
                </a:ext>
              </a:extLst>
            </p:cNvPr>
            <p:cNvSpPr/>
            <p:nvPr/>
          </p:nvSpPr>
          <p:spPr>
            <a:xfrm rot="19112048">
              <a:off x="4900598" y="-321792"/>
              <a:ext cx="4346778" cy="11534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509E31F-5D7F-45F5-B770-DF5EC08F3805}"/>
                </a:ext>
              </a:extLst>
            </p:cNvPr>
            <p:cNvSpPr/>
            <p:nvPr/>
          </p:nvSpPr>
          <p:spPr>
            <a:xfrm rot="19112048">
              <a:off x="4921594" y="600558"/>
              <a:ext cx="7448522" cy="10560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619F502-0AFF-4CA0-9FE3-45DE1C8B5558}"/>
                </a:ext>
              </a:extLst>
            </p:cNvPr>
            <p:cNvSpPr/>
            <p:nvPr/>
          </p:nvSpPr>
          <p:spPr>
            <a:xfrm rot="19112048">
              <a:off x="4422980" y="1723474"/>
              <a:ext cx="10052310" cy="11853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B624995-78B1-4377-A3A0-20750BFDF301}"/>
                </a:ext>
              </a:extLst>
            </p:cNvPr>
            <p:cNvSpPr/>
            <p:nvPr/>
          </p:nvSpPr>
          <p:spPr>
            <a:xfrm rot="19112048">
              <a:off x="7112514" y="2164232"/>
              <a:ext cx="8648985" cy="14187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A170015-1A8C-4C1D-A0B5-F1888986F716}"/>
                </a:ext>
              </a:extLst>
            </p:cNvPr>
            <p:cNvSpPr/>
            <p:nvPr/>
          </p:nvSpPr>
          <p:spPr>
            <a:xfrm rot="19112048">
              <a:off x="9278734" y="3132022"/>
              <a:ext cx="7353239" cy="14187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sp>
        <p:nvSpPr>
          <p:cNvPr id="14" name="Forma en L 13">
            <a:extLst>
              <a:ext uri="{FF2B5EF4-FFF2-40B4-BE49-F238E27FC236}">
                <a16:creationId xmlns:a16="http://schemas.microsoft.com/office/drawing/2014/main" id="{69777A65-273B-4EC6-AAC3-F6D14D4AC1B7}"/>
              </a:ext>
            </a:extLst>
          </p:cNvPr>
          <p:cNvSpPr/>
          <p:nvPr/>
        </p:nvSpPr>
        <p:spPr>
          <a:xfrm rot="10800000">
            <a:off x="4315522" y="0"/>
            <a:ext cx="7876478" cy="6858000"/>
          </a:xfrm>
          <a:prstGeom prst="corner">
            <a:avLst>
              <a:gd name="adj1" fmla="val 2683"/>
              <a:gd name="adj2" fmla="val 25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81CA7B4-8769-4855-B61A-524AB56D5E43}"/>
              </a:ext>
            </a:extLst>
          </p:cNvPr>
          <p:cNvSpPr/>
          <p:nvPr/>
        </p:nvSpPr>
        <p:spPr>
          <a:xfrm>
            <a:off x="523938" y="796520"/>
            <a:ext cx="45865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4400" dirty="0">
                <a:latin typeface="Roboto" panose="02000000000000000000" pitchFamily="2" charset="0"/>
                <a:ea typeface="Roboto" panose="02000000000000000000" pitchFamily="2" charset="0"/>
              </a:rPr>
              <a:t>CONFIGURACIÓN</a:t>
            </a:r>
          </a:p>
          <a:p>
            <a:r>
              <a:rPr lang="es-UY" sz="4400" dirty="0">
                <a:latin typeface="Roboto" panose="02000000000000000000" pitchFamily="2" charset="0"/>
                <a:ea typeface="Roboto" panose="02000000000000000000" pitchFamily="2" charset="0"/>
              </a:rPr>
              <a:t>DE EMPRESAS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5EB81A1-D3E8-488D-9513-A94BD19B6ECD}"/>
              </a:ext>
            </a:extLst>
          </p:cNvPr>
          <p:cNvSpPr/>
          <p:nvPr/>
        </p:nvSpPr>
        <p:spPr>
          <a:xfrm>
            <a:off x="867540" y="3608831"/>
            <a:ext cx="38607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2000" spc="600" dirty="0">
                <a:latin typeface="Roboto" panose="02000000000000000000" pitchFamily="2" charset="0"/>
                <a:ea typeface="Roboto" panose="02000000000000000000" pitchFamily="2" charset="0"/>
              </a:rPr>
              <a:t>RAZON SOCIAL</a:t>
            </a:r>
          </a:p>
          <a:p>
            <a:endParaRPr lang="es-UY" sz="2000" spc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2000" spc="600" dirty="0">
                <a:latin typeface="Roboto" panose="02000000000000000000" pitchFamily="2" charset="0"/>
                <a:ea typeface="Roboto" panose="02000000000000000000" pitchFamily="2" charset="0"/>
              </a:rPr>
              <a:t>ID. FISCAL</a:t>
            </a:r>
          </a:p>
          <a:p>
            <a:endParaRPr lang="es-UY" sz="2000" spc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2000" spc="600" dirty="0">
                <a:latin typeface="Roboto" panose="02000000000000000000" pitchFamily="2" charset="0"/>
                <a:ea typeface="Roboto" panose="02000000000000000000" pitchFamily="2" charset="0"/>
              </a:rPr>
              <a:t>GLN</a:t>
            </a:r>
          </a:p>
          <a:p>
            <a:endParaRPr lang="es-UY" sz="2000" spc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2000" spc="600" dirty="0">
                <a:latin typeface="Roboto" panose="02000000000000000000" pitchFamily="2" charset="0"/>
                <a:ea typeface="Roboto" panose="02000000000000000000" pitchFamily="2" charset="0"/>
              </a:rPr>
              <a:t>E-MAIL ADMIN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D2AE4FD-0259-4324-A3A7-9AE98143553A}"/>
              </a:ext>
            </a:extLst>
          </p:cNvPr>
          <p:cNvSpPr/>
          <p:nvPr/>
        </p:nvSpPr>
        <p:spPr>
          <a:xfrm flipV="1">
            <a:off x="1573943" y="2472989"/>
            <a:ext cx="2479267" cy="18000"/>
          </a:xfrm>
          <a:prstGeom prst="rect">
            <a:avLst/>
          </a:prstGeom>
          <a:solidFill>
            <a:srgbClr val="03DB93"/>
          </a:solidFill>
          <a:ln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9ED2C96-3B72-45B6-989B-A500829B26D1}"/>
              </a:ext>
            </a:extLst>
          </p:cNvPr>
          <p:cNvSpPr/>
          <p:nvPr/>
        </p:nvSpPr>
        <p:spPr>
          <a:xfrm>
            <a:off x="523938" y="2673530"/>
            <a:ext cx="5605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000" spc="600" dirty="0">
                <a:latin typeface="Roboto" panose="02000000000000000000" pitchFamily="2" charset="0"/>
                <a:ea typeface="Roboto" panose="02000000000000000000" pitchFamily="2" charset="0"/>
              </a:rPr>
              <a:t>ADMINISTRA USUARIO GS1</a:t>
            </a:r>
          </a:p>
        </p:txBody>
      </p:sp>
    </p:spTree>
    <p:extLst>
      <p:ext uri="{BB962C8B-B14F-4D97-AF65-F5344CB8AC3E}">
        <p14:creationId xmlns:p14="http://schemas.microsoft.com/office/powerpoint/2010/main" val="1086379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01AD94B4-1D15-4383-9FDF-C8458710C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D1CB6B3-1AEB-4B44-9FD5-4D73C7B2E574}"/>
              </a:ext>
            </a:extLst>
          </p:cNvPr>
          <p:cNvSpPr/>
          <p:nvPr/>
        </p:nvSpPr>
        <p:spPr>
          <a:xfrm>
            <a:off x="-26634" y="-21"/>
            <a:ext cx="12247880" cy="686741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</a:schemeClr>
              </a:gs>
              <a:gs pos="0">
                <a:schemeClr val="tx1">
                  <a:alpha val="80000"/>
                  <a:lumMod val="0"/>
                </a:schemeClr>
              </a:gs>
              <a:gs pos="68000">
                <a:schemeClr val="tx1">
                  <a:alpha val="7200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56991A-0E35-4789-8AC2-039A0D421C4D}"/>
              </a:ext>
            </a:extLst>
          </p:cNvPr>
          <p:cNvCxnSpPr>
            <a:cxnSpLocks/>
          </p:cNvCxnSpPr>
          <p:nvPr/>
        </p:nvCxnSpPr>
        <p:spPr>
          <a:xfrm>
            <a:off x="5913410" y="1452033"/>
            <a:ext cx="0" cy="44052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o marco 8">
            <a:extLst>
              <a:ext uri="{FF2B5EF4-FFF2-40B4-BE49-F238E27FC236}">
                <a16:creationId xmlns:a16="http://schemas.microsoft.com/office/drawing/2014/main" id="{6296A90B-46EF-4E0C-BD43-38D7A53F1AAE}"/>
              </a:ext>
            </a:extLst>
          </p:cNvPr>
          <p:cNvSpPr>
            <a:spLocks noChangeAspect="1"/>
          </p:cNvSpPr>
          <p:nvPr/>
        </p:nvSpPr>
        <p:spPr>
          <a:xfrm rot="10800000">
            <a:off x="670515" y="457298"/>
            <a:ext cx="521848" cy="521848"/>
          </a:xfrm>
          <a:prstGeom prst="halfFrame">
            <a:avLst>
              <a:gd name="adj1" fmla="val 4510"/>
              <a:gd name="adj2" fmla="val 54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211A5D-BBD0-498A-A711-38FEEA5B2FCB}"/>
              </a:ext>
            </a:extLst>
          </p:cNvPr>
          <p:cNvCxnSpPr/>
          <p:nvPr/>
        </p:nvCxnSpPr>
        <p:spPr>
          <a:xfrm flipH="1" flipV="1">
            <a:off x="660786" y="530255"/>
            <a:ext cx="521849" cy="4391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cadillo: rectángulo 9">
            <a:extLst>
              <a:ext uri="{FF2B5EF4-FFF2-40B4-BE49-F238E27FC236}">
                <a16:creationId xmlns:a16="http://schemas.microsoft.com/office/drawing/2014/main" id="{11810B2E-E9EF-4294-9090-6F7E4B8C1619}"/>
              </a:ext>
            </a:extLst>
          </p:cNvPr>
          <p:cNvSpPr/>
          <p:nvPr/>
        </p:nvSpPr>
        <p:spPr>
          <a:xfrm>
            <a:off x="7389859" y="1807783"/>
            <a:ext cx="3620257" cy="3810464"/>
          </a:xfrm>
          <a:prstGeom prst="wedgeRectCallout">
            <a:avLst>
              <a:gd name="adj1" fmla="val -63354"/>
              <a:gd name="adj2" fmla="val -20397"/>
            </a:avLst>
          </a:prstGeom>
          <a:solidFill>
            <a:srgbClr val="03DB9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77DEC38-18ED-4B99-85D3-7F7BF3756FBA}"/>
              </a:ext>
            </a:extLst>
          </p:cNvPr>
          <p:cNvSpPr/>
          <p:nvPr/>
        </p:nvSpPr>
        <p:spPr>
          <a:xfrm>
            <a:off x="7468648" y="3261803"/>
            <a:ext cx="35414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Para poder comenzar a transaccionar las empresas deben estar conectadas.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Desde el Menú Configuración se pueden gestionar las conexiones.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23A1F4F-ACFF-43DD-A890-160FC8F2E888}"/>
              </a:ext>
            </a:extLst>
          </p:cNvPr>
          <p:cNvSpPr/>
          <p:nvPr/>
        </p:nvSpPr>
        <p:spPr>
          <a:xfrm>
            <a:off x="1398034" y="1090895"/>
            <a:ext cx="354146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4000" b="1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</a:t>
            </a:r>
            <a:r>
              <a:rPr lang="es-UY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s-UY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aplicación funciona con una base de datos de empresas que deben estar conectadas entre si.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DF15D21-B60E-45C0-BE1C-C32A01629D5B}"/>
              </a:ext>
            </a:extLst>
          </p:cNvPr>
          <p:cNvGrpSpPr/>
          <p:nvPr/>
        </p:nvGrpSpPr>
        <p:grpSpPr>
          <a:xfrm>
            <a:off x="436469" y="3020719"/>
            <a:ext cx="4825081" cy="3037164"/>
            <a:chOff x="436469" y="3020719"/>
            <a:chExt cx="4825081" cy="303716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46AE8A9-29F8-4A48-A65F-6EA1093E506E}"/>
                </a:ext>
              </a:extLst>
            </p:cNvPr>
            <p:cNvSpPr/>
            <p:nvPr/>
          </p:nvSpPr>
          <p:spPr>
            <a:xfrm>
              <a:off x="436469" y="5688551"/>
              <a:ext cx="19231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PROVEEDORES</a:t>
              </a:r>
            </a:p>
          </p:txBody>
        </p:sp>
        <p:sp>
          <p:nvSpPr>
            <p:cNvPr id="13" name="Hexágono 12">
              <a:extLst>
                <a:ext uri="{FF2B5EF4-FFF2-40B4-BE49-F238E27FC236}">
                  <a16:creationId xmlns:a16="http://schemas.microsoft.com/office/drawing/2014/main" id="{9D19DDF5-AFD8-4108-942B-C5B003D0F7CD}"/>
                </a:ext>
              </a:extLst>
            </p:cNvPr>
            <p:cNvSpPr/>
            <p:nvPr/>
          </p:nvSpPr>
          <p:spPr>
            <a:xfrm>
              <a:off x="777552" y="4445808"/>
              <a:ext cx="1240965" cy="1054755"/>
            </a:xfrm>
            <a:prstGeom prst="hexagon">
              <a:avLst>
                <a:gd name="adj" fmla="val 35615"/>
                <a:gd name="vf" fmla="val 115470"/>
              </a:avLst>
            </a:prstGeom>
            <a:solidFill>
              <a:srgbClr val="03DB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491CA7E-1D36-4467-986D-D48994D11878}"/>
                </a:ext>
              </a:extLst>
            </p:cNvPr>
            <p:cNvSpPr/>
            <p:nvPr/>
          </p:nvSpPr>
          <p:spPr>
            <a:xfrm>
              <a:off x="1820626" y="3020719"/>
              <a:ext cx="21077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TRANSPORTISTAS</a:t>
              </a:r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7D0D6327-968F-4D0E-9C5F-F4559DA158EB}"/>
                </a:ext>
              </a:extLst>
            </p:cNvPr>
            <p:cNvSpPr/>
            <p:nvPr/>
          </p:nvSpPr>
          <p:spPr>
            <a:xfrm>
              <a:off x="2254000" y="3490095"/>
              <a:ext cx="1240965" cy="1054755"/>
            </a:xfrm>
            <a:prstGeom prst="hexagon">
              <a:avLst>
                <a:gd name="adj" fmla="val 35615"/>
                <a:gd name="vf" fmla="val 115470"/>
              </a:avLst>
            </a:prstGeom>
            <a:solidFill>
              <a:srgbClr val="03DB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6" name="Hexágono 25">
              <a:extLst>
                <a:ext uri="{FF2B5EF4-FFF2-40B4-BE49-F238E27FC236}">
                  <a16:creationId xmlns:a16="http://schemas.microsoft.com/office/drawing/2014/main" id="{6905BB7E-DEFF-48AF-A9F1-158A7F4013DB}"/>
                </a:ext>
              </a:extLst>
            </p:cNvPr>
            <p:cNvSpPr/>
            <p:nvPr/>
          </p:nvSpPr>
          <p:spPr>
            <a:xfrm>
              <a:off x="3715850" y="4400301"/>
              <a:ext cx="1240965" cy="1054755"/>
            </a:xfrm>
            <a:prstGeom prst="hexagon">
              <a:avLst>
                <a:gd name="adj" fmla="val 35615"/>
                <a:gd name="vf" fmla="val 115470"/>
              </a:avLst>
            </a:prstGeom>
            <a:solidFill>
              <a:srgbClr val="03DB9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1F12C228-D269-4746-9697-C79267127373}"/>
                </a:ext>
              </a:extLst>
            </p:cNvPr>
            <p:cNvSpPr/>
            <p:nvPr/>
          </p:nvSpPr>
          <p:spPr>
            <a:xfrm>
              <a:off x="3715850" y="5570059"/>
              <a:ext cx="15457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CLIENTES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160E711B-F4F7-4990-A165-52C37A576496}"/>
                </a:ext>
              </a:extLst>
            </p:cNvPr>
            <p:cNvCxnSpPr/>
            <p:nvPr/>
          </p:nvCxnSpPr>
          <p:spPr>
            <a:xfrm flipH="1">
              <a:off x="1876459" y="4280500"/>
              <a:ext cx="540220" cy="4632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70DC4A24-ADDB-4F7A-BA39-D6977C3F5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42448" y="4275276"/>
              <a:ext cx="488210" cy="43783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483EF06-C91F-4CDF-AD17-3C43BCAAF5DE}"/>
              </a:ext>
            </a:extLst>
          </p:cNvPr>
          <p:cNvSpPr/>
          <p:nvPr/>
        </p:nvSpPr>
        <p:spPr>
          <a:xfrm>
            <a:off x="6419726" y="2497499"/>
            <a:ext cx="4308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CONEXIONES</a:t>
            </a:r>
          </a:p>
        </p:txBody>
      </p:sp>
    </p:spTree>
    <p:extLst>
      <p:ext uri="{BB962C8B-B14F-4D97-AF65-F5344CB8AC3E}">
        <p14:creationId xmlns:p14="http://schemas.microsoft.com/office/powerpoint/2010/main" val="3123030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3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E60FF7-70B7-4EE4-8171-CB3C0A318349}"/>
              </a:ext>
            </a:extLst>
          </p:cNvPr>
          <p:cNvSpPr/>
          <p:nvPr/>
        </p:nvSpPr>
        <p:spPr>
          <a:xfrm>
            <a:off x="0" y="0"/>
            <a:ext cx="3851332" cy="685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2F9DEF-AE4A-488D-BD82-588BE4865856}"/>
              </a:ext>
            </a:extLst>
          </p:cNvPr>
          <p:cNvSpPr/>
          <p:nvPr/>
        </p:nvSpPr>
        <p:spPr>
          <a:xfrm>
            <a:off x="158249" y="1028101"/>
            <a:ext cx="35348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ASIGNACIÓN DE TOKENS</a:t>
            </a:r>
          </a:p>
        </p:txBody>
      </p:sp>
      <p:sp>
        <p:nvSpPr>
          <p:cNvPr id="9" name="Medio marco 8">
            <a:extLst>
              <a:ext uri="{FF2B5EF4-FFF2-40B4-BE49-F238E27FC236}">
                <a16:creationId xmlns:a16="http://schemas.microsoft.com/office/drawing/2014/main" id="{6296A90B-46EF-4E0C-BD43-38D7A53F1AAE}"/>
              </a:ext>
            </a:extLst>
          </p:cNvPr>
          <p:cNvSpPr>
            <a:spLocks noChangeAspect="1"/>
          </p:cNvSpPr>
          <p:nvPr/>
        </p:nvSpPr>
        <p:spPr>
          <a:xfrm rot="10800000">
            <a:off x="2961179" y="2217443"/>
            <a:ext cx="521848" cy="521848"/>
          </a:xfrm>
          <a:prstGeom prst="halfFrame">
            <a:avLst>
              <a:gd name="adj1" fmla="val 4510"/>
              <a:gd name="adj2" fmla="val 5411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211A5D-BBD0-498A-A711-38FEEA5B2FCB}"/>
              </a:ext>
            </a:extLst>
          </p:cNvPr>
          <p:cNvCxnSpPr/>
          <p:nvPr/>
        </p:nvCxnSpPr>
        <p:spPr>
          <a:xfrm flipH="1" flipV="1">
            <a:off x="2951450" y="2290400"/>
            <a:ext cx="521849" cy="439164"/>
          </a:xfrm>
          <a:prstGeom prst="line">
            <a:avLst/>
          </a:prstGeom>
          <a:ln w="19050">
            <a:solidFill>
              <a:srgbClr val="03D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B6F90C7-F4E6-4ABA-ADA6-66855CD315BE}"/>
              </a:ext>
            </a:extLst>
          </p:cNvPr>
          <p:cNvSpPr/>
          <p:nvPr/>
        </p:nvSpPr>
        <p:spPr>
          <a:xfrm>
            <a:off x="5466166" y="3789370"/>
            <a:ext cx="233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2800" dirty="0">
                <a:latin typeface="Roboto" panose="02000000000000000000" pitchFamily="2" charset="0"/>
                <a:ea typeface="Roboto" panose="02000000000000000000" pitchFamily="2" charset="0"/>
              </a:rPr>
              <a:t>GS1 Uruguay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46AE8A9-29F8-4A48-A65F-6EA1093E506E}"/>
              </a:ext>
            </a:extLst>
          </p:cNvPr>
          <p:cNvSpPr/>
          <p:nvPr/>
        </p:nvSpPr>
        <p:spPr>
          <a:xfrm>
            <a:off x="5466166" y="4345248"/>
            <a:ext cx="59202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GS1 administra y gestiona los tokens con todas las empresas registradas en la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La administración de los tokens consiste en gestionar cada número de serie, subir el archivo con el “seed” a la aplicación, asignarlo a la empresa correspondiente y sincronizarlo.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La distribución física, importación y manejo de stocks también son parte de estas tareas.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234F76-0C0F-4CDE-8E20-257F7EAC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53" y="178237"/>
            <a:ext cx="5201834" cy="34678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E60AC25-0E58-4235-89A2-21D17E59CC0A}"/>
              </a:ext>
            </a:extLst>
          </p:cNvPr>
          <p:cNvGrpSpPr/>
          <p:nvPr/>
        </p:nvGrpSpPr>
        <p:grpSpPr>
          <a:xfrm>
            <a:off x="3158129" y="3789370"/>
            <a:ext cx="1386406" cy="1524489"/>
            <a:chOff x="6519882" y="1217282"/>
            <a:chExt cx="1386406" cy="1524489"/>
          </a:xfrm>
        </p:grpSpPr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9503B65B-DAE4-4775-8059-0C7BAB347470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9" name="Picture 4" descr="Resultado de imagen para config icon">
              <a:extLst>
                <a:ext uri="{FF2B5EF4-FFF2-40B4-BE49-F238E27FC236}">
                  <a16:creationId xmlns:a16="http://schemas.microsoft.com/office/drawing/2014/main" id="{38E9A52F-8DAC-4563-8E3C-33B81EC3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Resultado de imagen para config icon">
              <a:extLst>
                <a:ext uri="{FF2B5EF4-FFF2-40B4-BE49-F238E27FC236}">
                  <a16:creationId xmlns:a16="http://schemas.microsoft.com/office/drawing/2014/main" id="{6AD592E1-D595-4FEF-8E84-2BC331479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5094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E60FF7-70B7-4EE4-8171-CB3C0A318349}"/>
              </a:ext>
            </a:extLst>
          </p:cNvPr>
          <p:cNvSpPr/>
          <p:nvPr/>
        </p:nvSpPr>
        <p:spPr>
          <a:xfrm>
            <a:off x="0" y="0"/>
            <a:ext cx="12192000" cy="302138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2F9DEF-AE4A-488D-BD82-588BE4865856}"/>
              </a:ext>
            </a:extLst>
          </p:cNvPr>
          <p:cNvSpPr/>
          <p:nvPr/>
        </p:nvSpPr>
        <p:spPr>
          <a:xfrm>
            <a:off x="0" y="3942720"/>
            <a:ext cx="4064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CONFIGURACIÓN DE USUARIOS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56991A-0E35-4789-8AC2-039A0D421C4D}"/>
              </a:ext>
            </a:extLst>
          </p:cNvPr>
          <p:cNvCxnSpPr>
            <a:cxnSpLocks/>
          </p:cNvCxnSpPr>
          <p:nvPr/>
        </p:nvCxnSpPr>
        <p:spPr>
          <a:xfrm>
            <a:off x="4040009" y="3273357"/>
            <a:ext cx="0" cy="2782110"/>
          </a:xfrm>
          <a:prstGeom prst="line">
            <a:avLst/>
          </a:prstGeom>
          <a:ln w="1905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o marco 8">
            <a:extLst>
              <a:ext uri="{FF2B5EF4-FFF2-40B4-BE49-F238E27FC236}">
                <a16:creationId xmlns:a16="http://schemas.microsoft.com/office/drawing/2014/main" id="{6296A90B-46EF-4E0C-BD43-38D7A53F1AAE}"/>
              </a:ext>
            </a:extLst>
          </p:cNvPr>
          <p:cNvSpPr>
            <a:spLocks noChangeAspect="1"/>
          </p:cNvSpPr>
          <p:nvPr/>
        </p:nvSpPr>
        <p:spPr>
          <a:xfrm rot="10800000">
            <a:off x="4267466" y="3273357"/>
            <a:ext cx="521848" cy="521848"/>
          </a:xfrm>
          <a:prstGeom prst="halfFrame">
            <a:avLst>
              <a:gd name="adj1" fmla="val 4510"/>
              <a:gd name="adj2" fmla="val 5411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211A5D-BBD0-498A-A711-38FEEA5B2FCB}"/>
              </a:ext>
            </a:extLst>
          </p:cNvPr>
          <p:cNvCxnSpPr/>
          <p:nvPr/>
        </p:nvCxnSpPr>
        <p:spPr>
          <a:xfrm flipH="1" flipV="1">
            <a:off x="4257737" y="3346314"/>
            <a:ext cx="521849" cy="439164"/>
          </a:xfrm>
          <a:prstGeom prst="line">
            <a:avLst/>
          </a:prstGeom>
          <a:ln w="19050">
            <a:solidFill>
              <a:srgbClr val="03D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B6F90C7-F4E6-4ABA-ADA6-66855CD315BE}"/>
              </a:ext>
            </a:extLst>
          </p:cNvPr>
          <p:cNvSpPr/>
          <p:nvPr/>
        </p:nvSpPr>
        <p:spPr>
          <a:xfrm>
            <a:off x="4909056" y="3764465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2800" dirty="0">
                <a:latin typeface="Roboto" panose="02000000000000000000" pitchFamily="2" charset="0"/>
                <a:ea typeface="Roboto" panose="02000000000000000000" pitchFamily="2" charset="0"/>
              </a:rPr>
              <a:t>Usuario Administrador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46AE8A9-29F8-4A48-A65F-6EA1093E506E}"/>
              </a:ext>
            </a:extLst>
          </p:cNvPr>
          <p:cNvSpPr/>
          <p:nvPr/>
        </p:nvSpPr>
        <p:spPr>
          <a:xfrm>
            <a:off x="4909056" y="4504525"/>
            <a:ext cx="684844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Responsable de administrar los demás usuarios de la empresa, alta baja y mantenimiento. Asigna roles y tokens.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Puede crear y editar ubicaciones: Nombre, dirección y GLN.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Es quien gestiona las conexiones de su empresa con el resto.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Las contraseñas son auto gestionadas por cada usuario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9592685-D922-4F96-A7D6-6A5696679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5" b="25979"/>
          <a:stretch/>
        </p:blipFill>
        <p:spPr>
          <a:xfrm>
            <a:off x="0" y="0"/>
            <a:ext cx="12192000" cy="3021384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F51594E-B5B4-4B6B-B8B7-011A64868F2F}"/>
              </a:ext>
            </a:extLst>
          </p:cNvPr>
          <p:cNvSpPr/>
          <p:nvPr/>
        </p:nvSpPr>
        <p:spPr>
          <a:xfrm>
            <a:off x="-26634" y="-21"/>
            <a:ext cx="12247880" cy="302140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</a:schemeClr>
              </a:gs>
              <a:gs pos="0">
                <a:schemeClr val="tx1">
                  <a:alpha val="80000"/>
                  <a:lumMod val="0"/>
                </a:schemeClr>
              </a:gs>
              <a:gs pos="68000">
                <a:schemeClr val="tx1">
                  <a:alpha val="7200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6AAF7DC-44A8-4B14-86D4-1B1DCEE1121A}"/>
              </a:ext>
            </a:extLst>
          </p:cNvPr>
          <p:cNvGrpSpPr/>
          <p:nvPr/>
        </p:nvGrpSpPr>
        <p:grpSpPr>
          <a:xfrm>
            <a:off x="10641247" y="2222088"/>
            <a:ext cx="1386406" cy="1524489"/>
            <a:chOff x="6519882" y="1217282"/>
            <a:chExt cx="1386406" cy="1524489"/>
          </a:xfrm>
        </p:grpSpPr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BF3C2296-2571-40B8-8DB4-50299ECD7319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8" name="Picture 4" descr="Resultado de imagen para config icon">
              <a:extLst>
                <a:ext uri="{FF2B5EF4-FFF2-40B4-BE49-F238E27FC236}">
                  <a16:creationId xmlns:a16="http://schemas.microsoft.com/office/drawing/2014/main" id="{5792AE8F-2573-4F2C-8141-275F940F9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Resultado de imagen para config icon">
              <a:extLst>
                <a:ext uri="{FF2B5EF4-FFF2-40B4-BE49-F238E27FC236}">
                  <a16:creationId xmlns:a16="http://schemas.microsoft.com/office/drawing/2014/main" id="{7688C0C5-92FB-4F72-BB60-156E0B9FE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07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E2F9DEF-AE4A-488D-BD82-588BE4865856}"/>
              </a:ext>
            </a:extLst>
          </p:cNvPr>
          <p:cNvSpPr/>
          <p:nvPr/>
        </p:nvSpPr>
        <p:spPr>
          <a:xfrm>
            <a:off x="505370" y="923326"/>
            <a:ext cx="35348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latin typeface="Roboto" panose="02000000000000000000" pitchFamily="2" charset="0"/>
                <a:ea typeface="Roboto" panose="02000000000000000000" pitchFamily="2" charset="0"/>
              </a:rPr>
              <a:t>ENTRADA EN PRODUCCIÓN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B6F90C7-F4E6-4ABA-ADA6-66855CD315BE}"/>
              </a:ext>
            </a:extLst>
          </p:cNvPr>
          <p:cNvSpPr/>
          <p:nvPr/>
        </p:nvSpPr>
        <p:spPr>
          <a:xfrm>
            <a:off x="3339362" y="5836800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2800" dirty="0">
                <a:latin typeface="Roboto" panose="02000000000000000000" pitchFamily="2" charset="0"/>
                <a:ea typeface="Roboto" panose="02000000000000000000" pitchFamily="2" charset="0"/>
              </a:rPr>
              <a:t>2 Mayo 2018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E60AC25-0E58-4235-89A2-21D17E59CC0A}"/>
              </a:ext>
            </a:extLst>
          </p:cNvPr>
          <p:cNvGrpSpPr/>
          <p:nvPr/>
        </p:nvGrpSpPr>
        <p:grpSpPr>
          <a:xfrm>
            <a:off x="2272787" y="2581691"/>
            <a:ext cx="1386406" cy="1524489"/>
            <a:chOff x="6519882" y="1217282"/>
            <a:chExt cx="1386406" cy="1524489"/>
          </a:xfrm>
        </p:grpSpPr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9503B65B-DAE4-4775-8059-0C7BAB347470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9" name="Picture 4" descr="Resultado de imagen para config icon">
              <a:extLst>
                <a:ext uri="{FF2B5EF4-FFF2-40B4-BE49-F238E27FC236}">
                  <a16:creationId xmlns:a16="http://schemas.microsoft.com/office/drawing/2014/main" id="{38E9A52F-8DAC-4563-8E3C-33B81EC34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Resultado de imagen para config icon">
              <a:extLst>
                <a:ext uri="{FF2B5EF4-FFF2-40B4-BE49-F238E27FC236}">
                  <a16:creationId xmlns:a16="http://schemas.microsoft.com/office/drawing/2014/main" id="{6AD592E1-D595-4FEF-8E84-2BC331479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C9B1B4-9605-489B-BE4A-052EF7164722}"/>
              </a:ext>
            </a:extLst>
          </p:cNvPr>
          <p:cNvCxnSpPr/>
          <p:nvPr/>
        </p:nvCxnSpPr>
        <p:spPr>
          <a:xfrm>
            <a:off x="5924550" y="0"/>
            <a:ext cx="0" cy="6858000"/>
          </a:xfrm>
          <a:prstGeom prst="line">
            <a:avLst/>
          </a:prstGeom>
          <a:ln w="19050">
            <a:solidFill>
              <a:srgbClr val="03D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B720446-FECF-4A7B-A586-8276D0DCD84F}"/>
              </a:ext>
            </a:extLst>
          </p:cNvPr>
          <p:cNvSpPr/>
          <p:nvPr/>
        </p:nvSpPr>
        <p:spPr>
          <a:xfrm>
            <a:off x="837144" y="1933118"/>
            <a:ext cx="4935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Puesta a punto con cada empresa para entrar en producción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A39C749-F5D4-4EF9-951B-3E389FB0CD8B}"/>
              </a:ext>
            </a:extLst>
          </p:cNvPr>
          <p:cNvSpPr/>
          <p:nvPr/>
        </p:nvSpPr>
        <p:spPr>
          <a:xfrm>
            <a:off x="6329880" y="2597779"/>
            <a:ext cx="85726" cy="486783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5C9AC55-A6F1-4F5D-A025-77B1A2AAD31A}"/>
              </a:ext>
            </a:extLst>
          </p:cNvPr>
          <p:cNvSpPr/>
          <p:nvPr/>
        </p:nvSpPr>
        <p:spPr>
          <a:xfrm>
            <a:off x="5731855" y="3049205"/>
            <a:ext cx="380964" cy="45719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B9C49CF-15F6-45F9-80EF-78BDF8F30A5E}"/>
              </a:ext>
            </a:extLst>
          </p:cNvPr>
          <p:cNvSpPr/>
          <p:nvPr/>
        </p:nvSpPr>
        <p:spPr>
          <a:xfrm>
            <a:off x="6415607" y="2769857"/>
            <a:ext cx="1878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dirty="0">
                <a:latin typeface="Roboto" panose="02000000000000000000" pitchFamily="2" charset="0"/>
                <a:ea typeface="Roboto" panose="02000000000000000000" pitchFamily="2" charset="0"/>
              </a:rPr>
              <a:t>Capacitación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70110BC-7223-40EC-BAAF-8DD4B3948E84}"/>
              </a:ext>
            </a:extLst>
          </p:cNvPr>
          <p:cNvSpPr/>
          <p:nvPr/>
        </p:nvSpPr>
        <p:spPr>
          <a:xfrm>
            <a:off x="6419850" y="3110614"/>
            <a:ext cx="4935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Instancia de capacitación con cada empresa según su rol dentro de la aplicación.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A3725B-93AA-49C2-BBC1-3F2AD652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/>
          <a:stretch/>
        </p:blipFill>
        <p:spPr>
          <a:xfrm>
            <a:off x="6717727" y="216001"/>
            <a:ext cx="5172070" cy="223567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B9A518C-C26D-4B37-B51F-E348126F853C}"/>
              </a:ext>
            </a:extLst>
          </p:cNvPr>
          <p:cNvSpPr/>
          <p:nvPr/>
        </p:nvSpPr>
        <p:spPr>
          <a:xfrm>
            <a:off x="6329880" y="3999705"/>
            <a:ext cx="85726" cy="486783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1FB858D-FB1C-4650-96E2-0A8B8A70B13F}"/>
              </a:ext>
            </a:extLst>
          </p:cNvPr>
          <p:cNvSpPr/>
          <p:nvPr/>
        </p:nvSpPr>
        <p:spPr>
          <a:xfrm>
            <a:off x="5731855" y="4451131"/>
            <a:ext cx="380964" cy="45719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49CDBAA-DB4C-4AD1-A4EF-79D2EE072949}"/>
              </a:ext>
            </a:extLst>
          </p:cNvPr>
          <p:cNvSpPr/>
          <p:nvPr/>
        </p:nvSpPr>
        <p:spPr>
          <a:xfrm>
            <a:off x="6415606" y="4171783"/>
            <a:ext cx="3223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dirty="0">
                <a:latin typeface="Roboto" panose="02000000000000000000" pitchFamily="2" charset="0"/>
                <a:ea typeface="Roboto" panose="02000000000000000000" pitchFamily="2" charset="0"/>
              </a:rPr>
              <a:t>Entrega de documentación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B5F4855-68C0-4599-8816-F5E07B0A2DB6}"/>
              </a:ext>
            </a:extLst>
          </p:cNvPr>
          <p:cNvSpPr/>
          <p:nvPr/>
        </p:nvSpPr>
        <p:spPr>
          <a:xfrm>
            <a:off x="6419850" y="4512540"/>
            <a:ext cx="4935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 cada empresa se le entrega un Manual de usuario y una guía rápida para los transportistas, acceso al ambiente UAT y se le brinda soporte operativo 24hs.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9FFB9A0-F845-46A2-942B-02865FA0DA07}"/>
              </a:ext>
            </a:extLst>
          </p:cNvPr>
          <p:cNvSpPr/>
          <p:nvPr/>
        </p:nvSpPr>
        <p:spPr>
          <a:xfrm>
            <a:off x="6329879" y="5635338"/>
            <a:ext cx="85726" cy="486783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2EC02DD-08E4-469B-B573-A3CD8CC95061}"/>
              </a:ext>
            </a:extLst>
          </p:cNvPr>
          <p:cNvSpPr/>
          <p:nvPr/>
        </p:nvSpPr>
        <p:spPr>
          <a:xfrm>
            <a:off x="5745691" y="6098410"/>
            <a:ext cx="380964" cy="45719"/>
          </a:xfrm>
          <a:prstGeom prst="rect">
            <a:avLst/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09F528C-6485-441C-B0C0-DD79F2414F2F}"/>
              </a:ext>
            </a:extLst>
          </p:cNvPr>
          <p:cNvSpPr/>
          <p:nvPr/>
        </p:nvSpPr>
        <p:spPr>
          <a:xfrm>
            <a:off x="6415606" y="5807416"/>
            <a:ext cx="1878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dirty="0">
                <a:latin typeface="Roboto" panose="02000000000000000000" pitchFamily="2" charset="0"/>
                <a:ea typeface="Roboto" panose="02000000000000000000" pitchFamily="2" charset="0"/>
              </a:rPr>
              <a:t>Salida en vivo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191FCA9-F787-4552-A956-A70CE1AFE419}"/>
              </a:ext>
            </a:extLst>
          </p:cNvPr>
          <p:cNvSpPr/>
          <p:nvPr/>
        </p:nvSpPr>
        <p:spPr>
          <a:xfrm>
            <a:off x="6415605" y="6144129"/>
            <a:ext cx="4935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Se coordina fecha para entrar en producción.</a:t>
            </a:r>
          </a:p>
        </p:txBody>
      </p:sp>
    </p:spTree>
    <p:extLst>
      <p:ext uri="{BB962C8B-B14F-4D97-AF65-F5344CB8AC3E}">
        <p14:creationId xmlns:p14="http://schemas.microsoft.com/office/powerpoint/2010/main" val="41414092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AB0291-AE1F-4FF7-8BB0-4159F5D4B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229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D1CB6B3-1AEB-4B44-9FD5-4D73C7B2E574}"/>
              </a:ext>
            </a:extLst>
          </p:cNvPr>
          <p:cNvSpPr/>
          <p:nvPr/>
        </p:nvSpPr>
        <p:spPr>
          <a:xfrm>
            <a:off x="0" y="0"/>
            <a:ext cx="12192000" cy="54229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</a:schemeClr>
              </a:gs>
              <a:gs pos="0">
                <a:schemeClr val="tx1">
                  <a:alpha val="80000"/>
                  <a:lumMod val="0"/>
                </a:schemeClr>
              </a:gs>
              <a:gs pos="68000">
                <a:schemeClr val="tx1">
                  <a:lumMod val="0"/>
                  <a:alpha val="36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B346FB20-3FA3-47EB-98A1-BDE43AE55FB4}"/>
              </a:ext>
            </a:extLst>
          </p:cNvPr>
          <p:cNvSpPr/>
          <p:nvPr/>
        </p:nvSpPr>
        <p:spPr>
          <a:xfrm rot="5400000">
            <a:off x="5333756" y="4737437"/>
            <a:ext cx="1524489" cy="1386406"/>
          </a:xfrm>
          <a:prstGeom prst="hexagon">
            <a:avLst>
              <a:gd name="adj" fmla="val 33420"/>
              <a:gd name="vf" fmla="val 115470"/>
            </a:avLst>
          </a:prstGeom>
          <a:solidFill>
            <a:schemeClr val="bg1"/>
          </a:solidFill>
          <a:ln w="38100"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25" name="Picture 8" descr="Resultado de imagen para smartphone icon">
            <a:extLst>
              <a:ext uri="{FF2B5EF4-FFF2-40B4-BE49-F238E27FC236}">
                <a16:creationId xmlns:a16="http://schemas.microsoft.com/office/drawing/2014/main" id="{BEC28201-6EB1-485B-873D-C0F1D416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17" y="4897917"/>
            <a:ext cx="1049966" cy="10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045935A5-6727-46F8-8965-827460F5B236}"/>
              </a:ext>
            </a:extLst>
          </p:cNvPr>
          <p:cNvSpPr/>
          <p:nvPr/>
        </p:nvSpPr>
        <p:spPr>
          <a:xfrm>
            <a:off x="3444169" y="665115"/>
            <a:ext cx="58432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RONDA</a:t>
            </a:r>
            <a:r>
              <a:rPr lang="es-UY" sz="4400" dirty="0">
                <a:solidFill>
                  <a:srgbClr val="03DB9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NET. Logística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811A454-4CEA-42A9-9148-885EAC07807C}"/>
              </a:ext>
            </a:extLst>
          </p:cNvPr>
          <p:cNvSpPr/>
          <p:nvPr/>
        </p:nvSpPr>
        <p:spPr>
          <a:xfrm flipV="1">
            <a:off x="4754772" y="1655983"/>
            <a:ext cx="2479267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" name="Rectángulo: esquinas redondeadas 3">
            <a:hlinkClick r:id="rId5"/>
            <a:extLst>
              <a:ext uri="{FF2B5EF4-FFF2-40B4-BE49-F238E27FC236}">
                <a16:creationId xmlns:a16="http://schemas.microsoft.com/office/drawing/2014/main" id="{218AACD6-641D-493D-A5B7-B091EE17D0E6}"/>
              </a:ext>
            </a:extLst>
          </p:cNvPr>
          <p:cNvSpPr/>
          <p:nvPr/>
        </p:nvSpPr>
        <p:spPr>
          <a:xfrm>
            <a:off x="4985269" y="3106231"/>
            <a:ext cx="2221461" cy="64553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600" spc="300" dirty="0">
                <a:latin typeface="Roboto" panose="02000000000000000000" pitchFamily="2" charset="0"/>
                <a:ea typeface="Roboto" panose="02000000000000000000" pitchFamily="2" charset="0"/>
              </a:rPr>
              <a:t>VER DEMO</a:t>
            </a:r>
          </a:p>
        </p:txBody>
      </p:sp>
    </p:spTree>
    <p:extLst>
      <p:ext uri="{BB962C8B-B14F-4D97-AF65-F5344CB8AC3E}">
        <p14:creationId xmlns:p14="http://schemas.microsoft.com/office/powerpoint/2010/main" val="22190546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1D8EB8DE-A036-44BE-AB3F-B7A76F0D88F9}"/>
              </a:ext>
            </a:extLst>
          </p:cNvPr>
          <p:cNvSpPr/>
          <p:nvPr/>
        </p:nvSpPr>
        <p:spPr>
          <a:xfrm rot="5400000">
            <a:off x="2667000" y="-2666998"/>
            <a:ext cx="6858001" cy="12192002"/>
          </a:xfrm>
          <a:custGeom>
            <a:avLst/>
            <a:gdLst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2192002">
                <a:moveTo>
                  <a:pt x="0" y="12192002"/>
                </a:moveTo>
                <a:lnTo>
                  <a:pt x="0" y="0"/>
                </a:lnTo>
                <a:cubicBezTo>
                  <a:pt x="914400" y="6049212"/>
                  <a:pt x="6292519" y="8344570"/>
                  <a:pt x="6858001" y="12192002"/>
                </a:cubicBezTo>
                <a:lnTo>
                  <a:pt x="0" y="1219200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7A34740-E4D0-4FEF-A89E-D90BF7A21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8" r="31715" b="6667"/>
          <a:stretch/>
        </p:blipFill>
        <p:spPr>
          <a:xfrm flipH="1">
            <a:off x="0" y="0"/>
            <a:ext cx="12167038" cy="6843960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1D812499-735F-4732-81D3-752938DF6AD9}"/>
              </a:ext>
            </a:extLst>
          </p:cNvPr>
          <p:cNvSpPr/>
          <p:nvPr/>
        </p:nvSpPr>
        <p:spPr>
          <a:xfrm>
            <a:off x="-8773" y="1340"/>
            <a:ext cx="12200773" cy="6829920"/>
          </a:xfrm>
          <a:prstGeom prst="rect">
            <a:avLst/>
          </a:prstGeom>
          <a:gradFill flip="none" rotWithShape="1">
            <a:gsLst>
              <a:gs pos="37000">
                <a:schemeClr val="tx1">
                  <a:lumMod val="0"/>
                  <a:alpha val="26000"/>
                </a:schemeClr>
              </a:gs>
              <a:gs pos="25000">
                <a:schemeClr val="tx1">
                  <a:alpha val="80000"/>
                  <a:lumMod val="0"/>
                </a:schemeClr>
              </a:gs>
              <a:gs pos="51000">
                <a:schemeClr val="tx1">
                  <a:alpha val="7200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1" name="Triángulo rectángulo 3">
            <a:extLst>
              <a:ext uri="{FF2B5EF4-FFF2-40B4-BE49-F238E27FC236}">
                <a16:creationId xmlns:a16="http://schemas.microsoft.com/office/drawing/2014/main" id="{FD7983A7-04DE-4CD4-9AA4-CB137F61611C}"/>
              </a:ext>
            </a:extLst>
          </p:cNvPr>
          <p:cNvSpPr/>
          <p:nvPr/>
        </p:nvSpPr>
        <p:spPr>
          <a:xfrm rot="16200000">
            <a:off x="2666997" y="-2659980"/>
            <a:ext cx="6858001" cy="12192002"/>
          </a:xfrm>
          <a:custGeom>
            <a:avLst/>
            <a:gdLst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  <a:gd name="connsiteX0" fmla="*/ 0 w 6858001"/>
              <a:gd name="connsiteY0" fmla="*/ 12192002 h 12192002"/>
              <a:gd name="connsiteX1" fmla="*/ 0 w 6858001"/>
              <a:gd name="connsiteY1" fmla="*/ 0 h 12192002"/>
              <a:gd name="connsiteX2" fmla="*/ 6858001 w 6858001"/>
              <a:gd name="connsiteY2" fmla="*/ 12192002 h 12192002"/>
              <a:gd name="connsiteX3" fmla="*/ 0 w 6858001"/>
              <a:gd name="connsiteY3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12192002">
                <a:moveTo>
                  <a:pt x="0" y="12192002"/>
                </a:moveTo>
                <a:lnTo>
                  <a:pt x="0" y="0"/>
                </a:lnTo>
                <a:cubicBezTo>
                  <a:pt x="601578" y="3642895"/>
                  <a:pt x="6376742" y="6960945"/>
                  <a:pt x="6858001" y="12192002"/>
                </a:cubicBezTo>
                <a:lnTo>
                  <a:pt x="0" y="1219200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AF43346-2EEC-4C4D-96C2-264C3B648F36}"/>
              </a:ext>
            </a:extLst>
          </p:cNvPr>
          <p:cNvGrpSpPr/>
          <p:nvPr/>
        </p:nvGrpSpPr>
        <p:grpSpPr>
          <a:xfrm>
            <a:off x="4262706" y="5252513"/>
            <a:ext cx="2980305" cy="1354216"/>
            <a:chOff x="5634306" y="4338113"/>
            <a:chExt cx="2980305" cy="1354216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2C340EE-D1A5-4BFF-A1F9-9CAA93BBCACB}"/>
                </a:ext>
              </a:extLst>
            </p:cNvPr>
            <p:cNvSpPr/>
            <p:nvPr/>
          </p:nvSpPr>
          <p:spPr>
            <a:xfrm>
              <a:off x="5634307" y="4338113"/>
              <a:ext cx="28969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UY" sz="2800" dirty="0">
                  <a:latin typeface="Roboto" panose="02000000000000000000" pitchFamily="2" charset="0"/>
                  <a:ea typeface="Roboto" panose="02000000000000000000" pitchFamily="2" charset="0"/>
                </a:rPr>
                <a:t>1. Funcionalidad:</a:t>
              </a: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6D5C369-A764-4105-BE6B-436B37B5D9FC}"/>
                </a:ext>
              </a:extLst>
            </p:cNvPr>
            <p:cNvSpPr/>
            <p:nvPr/>
          </p:nvSpPr>
          <p:spPr>
            <a:xfrm>
              <a:off x="5634306" y="4861332"/>
              <a:ext cx="29803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rgbClr val="0163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Requisitos / Infraestructura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rgbClr val="0163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Integración operativa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rgbClr val="0163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Indicadores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376CEEFA-960B-48B1-8E55-23BD7EF54D65}"/>
              </a:ext>
            </a:extLst>
          </p:cNvPr>
          <p:cNvGrpSpPr/>
          <p:nvPr/>
        </p:nvGrpSpPr>
        <p:grpSpPr>
          <a:xfrm>
            <a:off x="9639594" y="1885068"/>
            <a:ext cx="2326279" cy="1107994"/>
            <a:chOff x="9460111" y="1817432"/>
            <a:chExt cx="2326279" cy="1107994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9DDE7C1-1249-451B-8369-8CAEC2EC7FF0}"/>
                </a:ext>
              </a:extLst>
            </p:cNvPr>
            <p:cNvSpPr/>
            <p:nvPr/>
          </p:nvSpPr>
          <p:spPr>
            <a:xfrm>
              <a:off x="9460112" y="1817432"/>
              <a:ext cx="2326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UY" sz="2800" dirty="0">
                  <a:latin typeface="Roboto" panose="02000000000000000000" pitchFamily="2" charset="0"/>
                  <a:ea typeface="Roboto" panose="02000000000000000000" pitchFamily="2" charset="0"/>
                </a:rPr>
                <a:t>3. Aplicación: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473C6AE-FEE5-4FC2-91C6-61B3831376CB}"/>
                </a:ext>
              </a:extLst>
            </p:cNvPr>
            <p:cNvSpPr/>
            <p:nvPr/>
          </p:nvSpPr>
          <p:spPr>
            <a:xfrm>
              <a:off x="9460111" y="2340651"/>
              <a:ext cx="208595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rgbClr val="0163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Demo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rgbClr val="0163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Casos de uso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48EA41C-D6C1-480B-A2ED-8B9DA84A8F97}"/>
              </a:ext>
            </a:extLst>
          </p:cNvPr>
          <p:cNvGrpSpPr/>
          <p:nvPr/>
        </p:nvGrpSpPr>
        <p:grpSpPr>
          <a:xfrm>
            <a:off x="3789797" y="1081914"/>
            <a:ext cx="3241593" cy="1307510"/>
            <a:chOff x="4636415" y="175364"/>
            <a:chExt cx="3241593" cy="1307510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17946468-C9B8-4919-9FFD-4DC3D1BEA4AF}"/>
                </a:ext>
              </a:extLst>
            </p:cNvPr>
            <p:cNvSpPr/>
            <p:nvPr/>
          </p:nvSpPr>
          <p:spPr>
            <a:xfrm>
              <a:off x="4636415" y="175364"/>
              <a:ext cx="32415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UY" sz="2800" dirty="0">
                  <a:solidFill>
                    <a:srgbClr val="03DB9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2. Implementación:</a:t>
              </a: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16A4C68-91B2-4C5B-A16F-284906354488}"/>
                </a:ext>
              </a:extLst>
            </p:cNvPr>
            <p:cNvSpPr/>
            <p:nvPr/>
          </p:nvSpPr>
          <p:spPr>
            <a:xfrm>
              <a:off x="4667609" y="651877"/>
              <a:ext cx="305601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Condiciones iniciales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Configuración de empresas y usuarios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1CA2AE2-16CD-479E-8149-8847D8AD7BBE}"/>
              </a:ext>
            </a:extLst>
          </p:cNvPr>
          <p:cNvGrpSpPr/>
          <p:nvPr/>
        </p:nvGrpSpPr>
        <p:grpSpPr>
          <a:xfrm>
            <a:off x="2919919" y="3878718"/>
            <a:ext cx="1443793" cy="1524489"/>
            <a:chOff x="4291519" y="2964318"/>
            <a:chExt cx="1443793" cy="1524489"/>
          </a:xfrm>
        </p:grpSpPr>
        <p:sp>
          <p:nvSpPr>
            <p:cNvPr id="2" name="Hexágono 1">
              <a:extLst>
                <a:ext uri="{FF2B5EF4-FFF2-40B4-BE49-F238E27FC236}">
                  <a16:creationId xmlns:a16="http://schemas.microsoft.com/office/drawing/2014/main" id="{FC6F7BB4-DACE-4A6F-A295-501A2F6357B8}"/>
                </a:ext>
              </a:extLst>
            </p:cNvPr>
            <p:cNvSpPr/>
            <p:nvPr/>
          </p:nvSpPr>
          <p:spPr>
            <a:xfrm rot="5400000">
              <a:off x="4260900" y="3033360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72944ADE-EA43-47FC-A4CA-01937F511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1519" y="2983773"/>
              <a:ext cx="1443793" cy="1443793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3AC37169-0018-4B3D-BE92-BAA28D66FCFD}"/>
              </a:ext>
            </a:extLst>
          </p:cNvPr>
          <p:cNvGrpSpPr/>
          <p:nvPr/>
        </p:nvGrpSpPr>
        <p:grpSpPr>
          <a:xfrm>
            <a:off x="8800955" y="159880"/>
            <a:ext cx="1386406" cy="1524489"/>
            <a:chOff x="8766908" y="134035"/>
            <a:chExt cx="1386406" cy="1524489"/>
          </a:xfrm>
        </p:grpSpPr>
        <p:sp>
          <p:nvSpPr>
            <p:cNvPr id="39" name="Hexágono 38">
              <a:extLst>
                <a:ext uri="{FF2B5EF4-FFF2-40B4-BE49-F238E27FC236}">
                  <a16:creationId xmlns:a16="http://schemas.microsoft.com/office/drawing/2014/main" id="{F8AECB99-F069-476A-B1B6-4F57385580C1}"/>
                </a:ext>
              </a:extLst>
            </p:cNvPr>
            <p:cNvSpPr/>
            <p:nvPr/>
          </p:nvSpPr>
          <p:spPr>
            <a:xfrm rot="5400000">
              <a:off x="8697866" y="203077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032" name="Picture 8" descr="Resultado de imagen para smartphone icon">
              <a:extLst>
                <a:ext uri="{FF2B5EF4-FFF2-40B4-BE49-F238E27FC236}">
                  <a16:creationId xmlns:a16="http://schemas.microsoft.com/office/drawing/2014/main" id="{1E13E06E-31C5-486F-80AC-FE05BA890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127" y="363557"/>
              <a:ext cx="1049966" cy="104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C774E46-ED8C-4A15-BFA7-3C5D2763B0F5}"/>
              </a:ext>
            </a:extLst>
          </p:cNvPr>
          <p:cNvGrpSpPr/>
          <p:nvPr/>
        </p:nvGrpSpPr>
        <p:grpSpPr>
          <a:xfrm>
            <a:off x="5673264" y="2123832"/>
            <a:ext cx="1386406" cy="1524489"/>
            <a:chOff x="6519882" y="1217282"/>
            <a:chExt cx="1386406" cy="1524489"/>
          </a:xfrm>
        </p:grpSpPr>
        <p:sp>
          <p:nvSpPr>
            <p:cNvPr id="38" name="Hexágono 37">
              <a:extLst>
                <a:ext uri="{FF2B5EF4-FFF2-40B4-BE49-F238E27FC236}">
                  <a16:creationId xmlns:a16="http://schemas.microsoft.com/office/drawing/2014/main" id="{B8C9B1A4-4CDE-4576-B550-BCFA2568A92F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1028" name="Picture 4" descr="Resultado de imagen para config icon">
              <a:extLst>
                <a:ext uri="{FF2B5EF4-FFF2-40B4-BE49-F238E27FC236}">
                  <a16:creationId xmlns:a16="http://schemas.microsoft.com/office/drawing/2014/main" id="{3779031C-3D23-4F8E-8264-4A50D9B23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Resultado de imagen para config icon">
              <a:extLst>
                <a:ext uri="{FF2B5EF4-FFF2-40B4-BE49-F238E27FC236}">
                  <a16:creationId xmlns:a16="http://schemas.microsoft.com/office/drawing/2014/main" id="{2471E4CC-C712-4AAA-BEB6-FB6C7F0F4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6481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E60FF7-70B7-4EE4-8171-CB3C0A318349}"/>
              </a:ext>
            </a:extLst>
          </p:cNvPr>
          <p:cNvSpPr/>
          <p:nvPr/>
        </p:nvSpPr>
        <p:spPr>
          <a:xfrm>
            <a:off x="0" y="0"/>
            <a:ext cx="12192000" cy="302138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2F9DEF-AE4A-488D-BD82-588BE4865856}"/>
              </a:ext>
            </a:extLst>
          </p:cNvPr>
          <p:cNvSpPr/>
          <p:nvPr/>
        </p:nvSpPr>
        <p:spPr>
          <a:xfrm>
            <a:off x="160868" y="3836616"/>
            <a:ext cx="35348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EFICIENCIA ENTRE SOCIOS COMERCIALES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56991A-0E35-4789-8AC2-039A0D421C4D}"/>
              </a:ext>
            </a:extLst>
          </p:cNvPr>
          <p:cNvCxnSpPr>
            <a:cxnSpLocks/>
          </p:cNvCxnSpPr>
          <p:nvPr/>
        </p:nvCxnSpPr>
        <p:spPr>
          <a:xfrm>
            <a:off x="3851343" y="3268494"/>
            <a:ext cx="0" cy="2782110"/>
          </a:xfrm>
          <a:prstGeom prst="line">
            <a:avLst/>
          </a:prstGeom>
          <a:ln w="1905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o marco 8">
            <a:extLst>
              <a:ext uri="{FF2B5EF4-FFF2-40B4-BE49-F238E27FC236}">
                <a16:creationId xmlns:a16="http://schemas.microsoft.com/office/drawing/2014/main" id="{6296A90B-46EF-4E0C-BD43-38D7A53F1AAE}"/>
              </a:ext>
            </a:extLst>
          </p:cNvPr>
          <p:cNvSpPr>
            <a:spLocks noChangeAspect="1"/>
          </p:cNvSpPr>
          <p:nvPr/>
        </p:nvSpPr>
        <p:spPr>
          <a:xfrm rot="10800000">
            <a:off x="4234808" y="3273357"/>
            <a:ext cx="521848" cy="521848"/>
          </a:xfrm>
          <a:prstGeom prst="halfFrame">
            <a:avLst>
              <a:gd name="adj1" fmla="val 4510"/>
              <a:gd name="adj2" fmla="val 5411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211A5D-BBD0-498A-A711-38FEEA5B2FCB}"/>
              </a:ext>
            </a:extLst>
          </p:cNvPr>
          <p:cNvCxnSpPr/>
          <p:nvPr/>
        </p:nvCxnSpPr>
        <p:spPr>
          <a:xfrm flipH="1" flipV="1">
            <a:off x="4225079" y="3346314"/>
            <a:ext cx="521849" cy="439164"/>
          </a:xfrm>
          <a:prstGeom prst="line">
            <a:avLst/>
          </a:prstGeom>
          <a:ln w="19050">
            <a:solidFill>
              <a:srgbClr val="03D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0AB8F0B7-FA4E-4734-A89F-C1C28ED77E1C}"/>
              </a:ext>
            </a:extLst>
          </p:cNvPr>
          <p:cNvGrpSpPr/>
          <p:nvPr/>
        </p:nvGrpSpPr>
        <p:grpSpPr>
          <a:xfrm>
            <a:off x="4909056" y="3942720"/>
            <a:ext cx="7046323" cy="2170520"/>
            <a:chOff x="4909056" y="3942720"/>
            <a:chExt cx="7046323" cy="217052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B6F90C7-F4E6-4ABA-ADA6-66855CD315BE}"/>
                </a:ext>
              </a:extLst>
            </p:cNvPr>
            <p:cNvSpPr/>
            <p:nvPr/>
          </p:nvSpPr>
          <p:spPr>
            <a:xfrm>
              <a:off x="4909056" y="3942720"/>
              <a:ext cx="54601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UY" sz="2800" dirty="0">
                  <a:latin typeface="Roboto" panose="02000000000000000000" pitchFamily="2" charset="0"/>
                  <a:ea typeface="Roboto" panose="02000000000000000000" pitchFamily="2" charset="0"/>
                </a:rPr>
                <a:t>Visibilidad de activos retornables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46AE8A9-29F8-4A48-A65F-6EA1093E506E}"/>
                </a:ext>
              </a:extLst>
            </p:cNvPr>
            <p:cNvSpPr/>
            <p:nvPr/>
          </p:nvSpPr>
          <p:spPr>
            <a:xfrm>
              <a:off x="5106937" y="4635912"/>
              <a:ext cx="684844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dirty="0">
                  <a:latin typeface="Roboto Light" panose="02000000000000000000" pitchFamily="2" charset="0"/>
                  <a:ea typeface="Roboto Light" panose="02000000000000000000" pitchFamily="2" charset="0"/>
                </a:rPr>
                <a:t>Necesidad de las empresas de poder determinar donde se encuentran sus activos.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dirty="0">
                  <a:latin typeface="Roboto Light" panose="02000000000000000000" pitchFamily="2" charset="0"/>
                  <a:ea typeface="Roboto Light" panose="02000000000000000000" pitchFamily="2" charset="0"/>
                </a:rPr>
                <a:t>Eliminar la gestión de documentos en papel.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UY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Reducir costos operativos / BackOffice.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UY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61F1416D-FB71-4957-B943-3E22CE1EE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8221" r="104" b="17701"/>
          <a:stretch/>
        </p:blipFill>
        <p:spPr>
          <a:xfrm>
            <a:off x="0" y="-9728"/>
            <a:ext cx="12192000" cy="3021384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614805D1-48A2-4257-A58F-23638B60E5AB}"/>
              </a:ext>
            </a:extLst>
          </p:cNvPr>
          <p:cNvSpPr/>
          <p:nvPr/>
        </p:nvSpPr>
        <p:spPr>
          <a:xfrm>
            <a:off x="5106937" y="682804"/>
            <a:ext cx="1557402" cy="1577795"/>
          </a:xfrm>
          <a:prstGeom prst="ellipse">
            <a:avLst/>
          </a:prstGeom>
          <a:noFill/>
          <a:ln w="28575"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29B28EB-E27E-4849-8D56-F7B3B3FE482C}"/>
              </a:ext>
            </a:extLst>
          </p:cNvPr>
          <p:cNvSpPr/>
          <p:nvPr/>
        </p:nvSpPr>
        <p:spPr>
          <a:xfrm>
            <a:off x="-26634" y="-21"/>
            <a:ext cx="12247880" cy="302140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</a:schemeClr>
              </a:gs>
              <a:gs pos="0">
                <a:schemeClr val="tx1">
                  <a:lumMod val="0"/>
                  <a:alpha val="28000"/>
                </a:schemeClr>
              </a:gs>
              <a:gs pos="68000">
                <a:schemeClr val="tx1">
                  <a:lumMod val="0"/>
                  <a:alpha val="38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78451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67E9161-82A7-4C3D-A81C-4B18FF7C2D27}"/>
              </a:ext>
            </a:extLst>
          </p:cNvPr>
          <p:cNvGrpSpPr/>
          <p:nvPr/>
        </p:nvGrpSpPr>
        <p:grpSpPr>
          <a:xfrm>
            <a:off x="5035732" y="1142561"/>
            <a:ext cx="2081611" cy="4370563"/>
            <a:chOff x="5035732" y="1142561"/>
            <a:chExt cx="2081611" cy="4370563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C6D94BE-7048-4677-B4B5-5AF7546D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94030" y="1782707"/>
              <a:ext cx="1890879" cy="3157249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7762092-9EEE-4B54-BF2D-CBB9E19A5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-3522" t="-1155" r="6313" b="2694"/>
            <a:stretch/>
          </p:blipFill>
          <p:spPr>
            <a:xfrm>
              <a:off x="5194030" y="2167380"/>
              <a:ext cx="1890879" cy="2560669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CC68F9-027C-4D84-8132-79C7D16FF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732" y="1142561"/>
              <a:ext cx="2081611" cy="4370563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21271EC-1D20-4B1C-B013-9B7F6EA45156}"/>
              </a:ext>
            </a:extLst>
          </p:cNvPr>
          <p:cNvGrpSpPr/>
          <p:nvPr/>
        </p:nvGrpSpPr>
        <p:grpSpPr>
          <a:xfrm>
            <a:off x="0" y="290516"/>
            <a:ext cx="4379960" cy="2392507"/>
            <a:chOff x="0" y="290516"/>
            <a:chExt cx="4379960" cy="2392507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E2F9DEF-AE4A-488D-BD82-588BE4865856}"/>
                </a:ext>
              </a:extLst>
            </p:cNvPr>
            <p:cNvSpPr/>
            <p:nvPr/>
          </p:nvSpPr>
          <p:spPr>
            <a:xfrm>
              <a:off x="0" y="290516"/>
              <a:ext cx="43799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UY" sz="3600" dirty="0">
                  <a:solidFill>
                    <a:srgbClr val="222A35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REQUISITOS</a:t>
              </a:r>
            </a:p>
            <a:p>
              <a:pPr algn="r"/>
              <a:r>
                <a:rPr lang="es-UY" sz="3600" dirty="0">
                  <a:solidFill>
                    <a:srgbClr val="222A35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/ INFRAESTRUCTURA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184F58D-44DC-49D2-87EC-CFD164ADE663}"/>
                </a:ext>
              </a:extLst>
            </p:cNvPr>
            <p:cNvGrpSpPr/>
            <p:nvPr/>
          </p:nvGrpSpPr>
          <p:grpSpPr>
            <a:xfrm rot="16200000">
              <a:off x="3619752" y="2156311"/>
              <a:ext cx="531577" cy="521848"/>
              <a:chOff x="4225079" y="3273357"/>
              <a:chExt cx="531577" cy="521848"/>
            </a:xfrm>
          </p:grpSpPr>
          <p:sp>
            <p:nvSpPr>
              <p:cNvPr id="9" name="Medio marco 8">
                <a:extLst>
                  <a:ext uri="{FF2B5EF4-FFF2-40B4-BE49-F238E27FC236}">
                    <a16:creationId xmlns:a16="http://schemas.microsoft.com/office/drawing/2014/main" id="{6296A90B-46EF-4E0C-BD43-38D7A53F1A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234808" y="3273357"/>
                <a:ext cx="521848" cy="521848"/>
              </a:xfrm>
              <a:prstGeom prst="halfFrame">
                <a:avLst>
                  <a:gd name="adj1" fmla="val 4510"/>
                  <a:gd name="adj2" fmla="val 5411"/>
                </a:avLst>
              </a:prstGeom>
              <a:solidFill>
                <a:srgbClr val="03D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95211A5D-BBD0-498A-A711-38FEEA5B2F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5079" y="3346314"/>
                <a:ext cx="521849" cy="439164"/>
              </a:xfrm>
              <a:prstGeom prst="line">
                <a:avLst/>
              </a:prstGeom>
              <a:ln w="19050">
                <a:solidFill>
                  <a:srgbClr val="03DB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68C952B6-2C09-4B33-8818-14AFD94911A9}"/>
              </a:ext>
            </a:extLst>
          </p:cNvPr>
          <p:cNvGrpSpPr/>
          <p:nvPr/>
        </p:nvGrpSpPr>
        <p:grpSpPr>
          <a:xfrm>
            <a:off x="280734" y="4931471"/>
            <a:ext cx="4145459" cy="1450949"/>
            <a:chOff x="280734" y="4931471"/>
            <a:chExt cx="4145459" cy="1450949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46AE8A9-29F8-4A48-A65F-6EA1093E506E}"/>
                </a:ext>
              </a:extLst>
            </p:cNvPr>
            <p:cNvSpPr/>
            <p:nvPr/>
          </p:nvSpPr>
          <p:spPr>
            <a:xfrm>
              <a:off x="280734" y="5366757"/>
              <a:ext cx="41454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Para una optima experiencia de usuario GS1 Uruguay recomienda el uso de navegador Google Chrome y versión Android superior a 4.0.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UY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14EF1CA-8710-465D-8FB8-7E2C17E4E867}"/>
                </a:ext>
              </a:extLst>
            </p:cNvPr>
            <p:cNvSpPr/>
            <p:nvPr/>
          </p:nvSpPr>
          <p:spPr>
            <a:xfrm>
              <a:off x="308109" y="4931471"/>
              <a:ext cx="24400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Recomendación GS1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5CAFC0E-7265-48E2-A83C-84820A7964F3}"/>
              </a:ext>
            </a:extLst>
          </p:cNvPr>
          <p:cNvGrpSpPr/>
          <p:nvPr/>
        </p:nvGrpSpPr>
        <p:grpSpPr>
          <a:xfrm>
            <a:off x="8123727" y="1815518"/>
            <a:ext cx="3379327" cy="943975"/>
            <a:chOff x="8123727" y="1815518"/>
            <a:chExt cx="3379327" cy="943975"/>
          </a:xfrm>
        </p:grpSpPr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A489553F-38EE-4FA0-8491-A439BD5F7E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23727" y="1815518"/>
              <a:ext cx="410730" cy="677200"/>
              <a:chOff x="8880043" y="818986"/>
              <a:chExt cx="467721" cy="771165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97C591D6-8A02-4974-8B39-18055B33CF25}"/>
                  </a:ext>
                </a:extLst>
              </p:cNvPr>
              <p:cNvSpPr/>
              <p:nvPr/>
            </p:nvSpPr>
            <p:spPr>
              <a:xfrm>
                <a:off x="8880043" y="818986"/>
                <a:ext cx="467721" cy="771165"/>
              </a:xfrm>
              <a:prstGeom prst="roundRect">
                <a:avLst/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DD74C809-98C4-439C-B399-0A2004127342}"/>
                  </a:ext>
                </a:extLst>
              </p:cNvPr>
              <p:cNvSpPr/>
              <p:nvPr/>
            </p:nvSpPr>
            <p:spPr>
              <a:xfrm>
                <a:off x="8931452" y="964162"/>
                <a:ext cx="364902" cy="480811"/>
              </a:xfrm>
              <a:prstGeom prst="rect">
                <a:avLst/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7482A557-926A-4C0F-8333-A9C668B17C27}"/>
                  </a:ext>
                </a:extLst>
              </p:cNvPr>
              <p:cNvSpPr/>
              <p:nvPr/>
            </p:nvSpPr>
            <p:spPr>
              <a:xfrm>
                <a:off x="9081706" y="1481070"/>
                <a:ext cx="64394" cy="64394"/>
              </a:xfrm>
              <a:prstGeom prst="ellipse">
                <a:avLst/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</p:grp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181381E9-17BD-437C-89E7-51811A23BD3F}"/>
                </a:ext>
              </a:extLst>
            </p:cNvPr>
            <p:cNvSpPr/>
            <p:nvPr/>
          </p:nvSpPr>
          <p:spPr>
            <a:xfrm>
              <a:off x="8728110" y="2297828"/>
              <a:ext cx="27749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UY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Compatibilidad con todos los tamaños de pantalla y sistemas operativos.</a:t>
              </a:r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C647E7C3-3D5F-4B90-A5DA-47CBCBC5D9AF}"/>
                </a:ext>
              </a:extLst>
            </p:cNvPr>
            <p:cNvSpPr/>
            <p:nvPr/>
          </p:nvSpPr>
          <p:spPr>
            <a:xfrm>
              <a:off x="8736028" y="1930638"/>
              <a:ext cx="2440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600" dirty="0">
                  <a:latin typeface="Roboto" panose="02000000000000000000" pitchFamily="2" charset="0"/>
                  <a:ea typeface="Roboto" panose="02000000000000000000" pitchFamily="2" charset="0"/>
                </a:rPr>
                <a:t>Dispositivo móvil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F56C99C-D91B-47D1-B042-6F46ACF83D36}"/>
              </a:ext>
            </a:extLst>
          </p:cNvPr>
          <p:cNvGrpSpPr/>
          <p:nvPr/>
        </p:nvGrpSpPr>
        <p:grpSpPr>
          <a:xfrm>
            <a:off x="7987796" y="3524251"/>
            <a:ext cx="3515258" cy="739395"/>
            <a:chOff x="7987796" y="3524251"/>
            <a:chExt cx="3515258" cy="739395"/>
          </a:xfrm>
        </p:grpSpPr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FD02FDC2-AEF3-4304-9A29-76BC34C7F5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7796" y="3524251"/>
              <a:ext cx="712018" cy="739395"/>
              <a:chOff x="8672900" y="1964140"/>
              <a:chExt cx="882006" cy="915918"/>
            </a:xfrm>
          </p:grpSpPr>
          <p:sp>
            <p:nvSpPr>
              <p:cNvPr id="28" name="Arco de bloque 27">
                <a:extLst>
                  <a:ext uri="{FF2B5EF4-FFF2-40B4-BE49-F238E27FC236}">
                    <a16:creationId xmlns:a16="http://schemas.microsoft.com/office/drawing/2014/main" id="{A5DF35BC-7F15-415A-A6EA-D99B405D874D}"/>
                  </a:ext>
                </a:extLst>
              </p:cNvPr>
              <p:cNvSpPr/>
              <p:nvPr/>
            </p:nvSpPr>
            <p:spPr>
              <a:xfrm>
                <a:off x="8672900" y="1964140"/>
                <a:ext cx="882006" cy="598139"/>
              </a:xfrm>
              <a:prstGeom prst="blockArc">
                <a:avLst>
                  <a:gd name="adj1" fmla="val 11897721"/>
                  <a:gd name="adj2" fmla="val 20407365"/>
                  <a:gd name="adj3" fmla="val 12828"/>
                </a:avLst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Arco de bloque 30">
                <a:extLst>
                  <a:ext uri="{FF2B5EF4-FFF2-40B4-BE49-F238E27FC236}">
                    <a16:creationId xmlns:a16="http://schemas.microsoft.com/office/drawing/2014/main" id="{D60DA0FA-3785-4855-9CE4-41EDD6B51948}"/>
                  </a:ext>
                </a:extLst>
              </p:cNvPr>
              <p:cNvSpPr/>
              <p:nvPr/>
            </p:nvSpPr>
            <p:spPr>
              <a:xfrm>
                <a:off x="8747947" y="2127273"/>
                <a:ext cx="722319" cy="598139"/>
              </a:xfrm>
              <a:prstGeom prst="blockArc">
                <a:avLst>
                  <a:gd name="adj1" fmla="val 12632230"/>
                  <a:gd name="adj2" fmla="val 19701523"/>
                  <a:gd name="adj3" fmla="val 13913"/>
                </a:avLst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Arco de bloque 31">
                <a:extLst>
                  <a:ext uri="{FF2B5EF4-FFF2-40B4-BE49-F238E27FC236}">
                    <a16:creationId xmlns:a16="http://schemas.microsoft.com/office/drawing/2014/main" id="{591CCD79-DAA8-494E-9B73-5A3EBB2FDCE1}"/>
                  </a:ext>
                </a:extLst>
              </p:cNvPr>
              <p:cNvSpPr/>
              <p:nvPr/>
            </p:nvSpPr>
            <p:spPr>
              <a:xfrm>
                <a:off x="8830568" y="2281919"/>
                <a:ext cx="575256" cy="598139"/>
              </a:xfrm>
              <a:prstGeom prst="blockArc">
                <a:avLst>
                  <a:gd name="adj1" fmla="val 13988162"/>
                  <a:gd name="adj2" fmla="val 18278325"/>
                  <a:gd name="adj3" fmla="val 15385"/>
                </a:avLst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514BCC6B-0BD5-4194-BF51-5A69A5587374}"/>
                  </a:ext>
                </a:extLst>
              </p:cNvPr>
              <p:cNvSpPr/>
              <p:nvPr/>
            </p:nvSpPr>
            <p:spPr>
              <a:xfrm>
                <a:off x="9056998" y="2466297"/>
                <a:ext cx="122395" cy="114692"/>
              </a:xfrm>
              <a:prstGeom prst="ellipse">
                <a:avLst/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</p:grp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E6BFA940-DAD1-4480-80EC-19F516D8864C}"/>
                </a:ext>
              </a:extLst>
            </p:cNvPr>
            <p:cNvSpPr/>
            <p:nvPr/>
          </p:nvSpPr>
          <p:spPr>
            <a:xfrm>
              <a:off x="8751289" y="3929628"/>
              <a:ext cx="2751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Conectividad por Wifi o Datos móviles.</a:t>
              </a:r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789C84D7-7331-4466-A3CE-78CC9B16D5F7}"/>
                </a:ext>
              </a:extLst>
            </p:cNvPr>
            <p:cNvSpPr/>
            <p:nvPr/>
          </p:nvSpPr>
          <p:spPr>
            <a:xfrm>
              <a:off x="8759208" y="3562438"/>
              <a:ext cx="2440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600" dirty="0">
                  <a:latin typeface="Roboto" panose="02000000000000000000" pitchFamily="2" charset="0"/>
                  <a:ea typeface="Roboto" panose="02000000000000000000" pitchFamily="2" charset="0"/>
                </a:rPr>
                <a:t>Conexión a Internet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2933EB-ECB1-4790-9436-6CB2C2E47579}"/>
              </a:ext>
            </a:extLst>
          </p:cNvPr>
          <p:cNvGrpSpPr/>
          <p:nvPr/>
        </p:nvGrpSpPr>
        <p:grpSpPr>
          <a:xfrm>
            <a:off x="7961107" y="4965802"/>
            <a:ext cx="3541947" cy="1013521"/>
            <a:chOff x="7961107" y="4965802"/>
            <a:chExt cx="3541947" cy="1013521"/>
          </a:xfrm>
        </p:grpSpPr>
        <p:grpSp>
          <p:nvGrpSpPr>
            <p:cNvPr id="2061" name="Grupo 2060">
              <a:extLst>
                <a:ext uri="{FF2B5EF4-FFF2-40B4-BE49-F238E27FC236}">
                  <a16:creationId xmlns:a16="http://schemas.microsoft.com/office/drawing/2014/main" id="{0907314B-9BEA-47ED-A81D-BC5F126455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61107" y="4968167"/>
              <a:ext cx="767002" cy="290227"/>
              <a:chOff x="8694561" y="5052646"/>
              <a:chExt cx="851989" cy="322385"/>
            </a:xfrm>
          </p:grpSpPr>
          <p:sp>
            <p:nvSpPr>
              <p:cNvPr id="49" name="Rectángulo: esquinas redondeadas 48">
                <a:extLst>
                  <a:ext uri="{FF2B5EF4-FFF2-40B4-BE49-F238E27FC236}">
                    <a16:creationId xmlns:a16="http://schemas.microsoft.com/office/drawing/2014/main" id="{1700C7A2-876B-4887-BAA8-7EBCB2F0DF34}"/>
                  </a:ext>
                </a:extLst>
              </p:cNvPr>
              <p:cNvSpPr/>
              <p:nvPr/>
            </p:nvSpPr>
            <p:spPr>
              <a:xfrm>
                <a:off x="8732912" y="5099193"/>
                <a:ext cx="771578" cy="23538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sp>
            <p:nvSpPr>
              <p:cNvPr id="50" name="Arco de bloque 49">
                <a:extLst>
                  <a:ext uri="{FF2B5EF4-FFF2-40B4-BE49-F238E27FC236}">
                    <a16:creationId xmlns:a16="http://schemas.microsoft.com/office/drawing/2014/main" id="{F64B5205-8BF6-4A0D-87D6-3E4BE57A23B7}"/>
                  </a:ext>
                </a:extLst>
              </p:cNvPr>
              <p:cNvSpPr/>
              <p:nvPr/>
            </p:nvSpPr>
            <p:spPr>
              <a:xfrm rot="6389289">
                <a:off x="8784733" y="5146791"/>
                <a:ext cx="144224" cy="137877"/>
              </a:xfrm>
              <a:prstGeom prst="blockArc">
                <a:avLst>
                  <a:gd name="adj1" fmla="val 10861700"/>
                  <a:gd name="adj2" fmla="val 8621908"/>
                  <a:gd name="adj3" fmla="val 6711"/>
                </a:avLst>
              </a:prstGeom>
              <a:solidFill>
                <a:srgbClr val="03DB9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3CE7B5C9-2BF8-4211-A075-DBBABE3E7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845" y="5137465"/>
                <a:ext cx="0" cy="99831"/>
              </a:xfrm>
              <a:prstGeom prst="line">
                <a:avLst/>
              </a:prstGeom>
              <a:ln w="19050">
                <a:solidFill>
                  <a:srgbClr val="03DB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0F5B085B-5133-4881-AF80-DCEE7A7A1A72}"/>
                  </a:ext>
                </a:extLst>
              </p:cNvPr>
              <p:cNvSpPr/>
              <p:nvPr/>
            </p:nvSpPr>
            <p:spPr>
              <a:xfrm>
                <a:off x="9029985" y="5162465"/>
                <a:ext cx="387086" cy="112989"/>
              </a:xfrm>
              <a:prstGeom prst="roundRect">
                <a:avLst/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 dirty="0"/>
              </a:p>
            </p:txBody>
          </p:sp>
          <p:sp>
            <p:nvSpPr>
              <p:cNvPr id="53" name="Rectángulo: esquinas redondeadas 52">
                <a:extLst>
                  <a:ext uri="{FF2B5EF4-FFF2-40B4-BE49-F238E27FC236}">
                    <a16:creationId xmlns:a16="http://schemas.microsoft.com/office/drawing/2014/main" id="{EFB7865B-AC17-4E4D-B083-5FCADC3CE8F8}"/>
                  </a:ext>
                </a:extLst>
              </p:cNvPr>
              <p:cNvSpPr/>
              <p:nvPr/>
            </p:nvSpPr>
            <p:spPr>
              <a:xfrm>
                <a:off x="8694561" y="5052646"/>
                <a:ext cx="851989" cy="32238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03DB9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</p:grp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A9F023C3-7605-407E-9AE6-F8814CCCB004}"/>
                </a:ext>
              </a:extLst>
            </p:cNvPr>
            <p:cNvSpPr/>
            <p:nvPr/>
          </p:nvSpPr>
          <p:spPr>
            <a:xfrm>
              <a:off x="8751289" y="5332992"/>
              <a:ext cx="275176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Token One Time Password basado en eventos, proporcionado a las empresas por GS1 Uruguay.</a:t>
              </a:r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16E54D3F-5A3A-47D4-8F44-7CBE52E271AA}"/>
                </a:ext>
              </a:extLst>
            </p:cNvPr>
            <p:cNvSpPr/>
            <p:nvPr/>
          </p:nvSpPr>
          <p:spPr>
            <a:xfrm>
              <a:off x="8759208" y="4965802"/>
              <a:ext cx="2440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1600" dirty="0">
                  <a:latin typeface="Roboto" panose="02000000000000000000" pitchFamily="2" charset="0"/>
                  <a:ea typeface="Roboto" panose="02000000000000000000" pitchFamily="2" charset="0"/>
                </a:rPr>
                <a:t>Token OTP</a:t>
              </a:r>
            </a:p>
          </p:txBody>
        </p:sp>
      </p:grpSp>
      <p:sp>
        <p:nvSpPr>
          <p:cNvPr id="61" name="Hexágono 60">
            <a:extLst>
              <a:ext uri="{FF2B5EF4-FFF2-40B4-BE49-F238E27FC236}">
                <a16:creationId xmlns:a16="http://schemas.microsoft.com/office/drawing/2014/main" id="{0886C5A8-5BDF-4B52-89EC-841F45DE8570}"/>
              </a:ext>
            </a:extLst>
          </p:cNvPr>
          <p:cNvSpPr/>
          <p:nvPr/>
        </p:nvSpPr>
        <p:spPr>
          <a:xfrm rot="5400000">
            <a:off x="10523171" y="209872"/>
            <a:ext cx="1524489" cy="1386406"/>
          </a:xfrm>
          <a:prstGeom prst="hexagon">
            <a:avLst>
              <a:gd name="adj" fmla="val 33420"/>
              <a:gd name="vf" fmla="val 115470"/>
            </a:avLst>
          </a:prstGeom>
          <a:solidFill>
            <a:schemeClr val="bg1"/>
          </a:solidFill>
          <a:ln w="38100"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647994D5-D360-4586-BCCF-1EE962813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90" y="178947"/>
            <a:ext cx="1443793" cy="14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7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926023D-F99E-41BE-B505-7A87D96B851E}"/>
              </a:ext>
            </a:extLst>
          </p:cNvPr>
          <p:cNvSpPr txBox="1"/>
          <p:nvPr/>
        </p:nvSpPr>
        <p:spPr>
          <a:xfrm>
            <a:off x="2727403" y="1504118"/>
            <a:ext cx="99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Origen: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AFAF32A-E992-42D1-BAB6-27E4C8461E7F}"/>
              </a:ext>
            </a:extLst>
          </p:cNvPr>
          <p:cNvGrpSpPr/>
          <p:nvPr/>
        </p:nvGrpSpPr>
        <p:grpSpPr>
          <a:xfrm>
            <a:off x="2261119" y="1974296"/>
            <a:ext cx="7860897" cy="537208"/>
            <a:chOff x="2261119" y="1974296"/>
            <a:chExt cx="7860897" cy="537208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0F08201-19CB-46F9-A173-653A15C47D4B}"/>
                </a:ext>
              </a:extLst>
            </p:cNvPr>
            <p:cNvSpPr/>
            <p:nvPr/>
          </p:nvSpPr>
          <p:spPr>
            <a:xfrm>
              <a:off x="2261119" y="1981107"/>
              <a:ext cx="1931437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PROVEEDOR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1F19DDB-5A72-4C99-AF55-052315432B36}"/>
                </a:ext>
              </a:extLst>
            </p:cNvPr>
            <p:cNvSpPr/>
            <p:nvPr/>
          </p:nvSpPr>
          <p:spPr>
            <a:xfrm>
              <a:off x="5186780" y="1976081"/>
              <a:ext cx="2080068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TRANSPORTISTA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6B5012F-E884-4595-AE44-CC36BCB9334E}"/>
                </a:ext>
              </a:extLst>
            </p:cNvPr>
            <p:cNvSpPr/>
            <p:nvPr/>
          </p:nvSpPr>
          <p:spPr>
            <a:xfrm>
              <a:off x="8190579" y="1974296"/>
              <a:ext cx="1931437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CLIENTE</a:t>
              </a:r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B5E1B379-2599-49CD-9F3E-2669B8E093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72" y="2577318"/>
            <a:ext cx="727436" cy="7274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7C561B-3971-4118-BBEE-FCE53EE8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5" y="2577318"/>
            <a:ext cx="727436" cy="727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0FA0E5-C45F-4D94-8DDF-6A05D69D04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07" y="2597175"/>
            <a:ext cx="727436" cy="727436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B85014D-9403-4266-8AEE-72E141A37227}"/>
              </a:ext>
            </a:extLst>
          </p:cNvPr>
          <p:cNvCxnSpPr>
            <a:cxnSpLocks/>
          </p:cNvCxnSpPr>
          <p:nvPr/>
        </p:nvCxnSpPr>
        <p:spPr>
          <a:xfrm>
            <a:off x="4263049" y="2963744"/>
            <a:ext cx="923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6FA36C-ED4E-4225-90E2-B7E828436160}"/>
              </a:ext>
            </a:extLst>
          </p:cNvPr>
          <p:cNvCxnSpPr>
            <a:cxnSpLocks/>
          </p:cNvCxnSpPr>
          <p:nvPr/>
        </p:nvCxnSpPr>
        <p:spPr>
          <a:xfrm>
            <a:off x="7266848" y="2963744"/>
            <a:ext cx="923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962BA024-42F3-4966-BFBC-591B7B8DA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50989" y="4161194"/>
            <a:ext cx="447437" cy="447437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76030C08-C44A-4D24-B322-20D1C8D7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3065" y="4149222"/>
            <a:ext cx="447437" cy="447437"/>
          </a:xfrm>
          <a:prstGeom prst="rect">
            <a:avLst/>
          </a:prstGeom>
        </p:spPr>
      </p:pic>
      <p:sp>
        <p:nvSpPr>
          <p:cNvPr id="42" name="Cruz 41">
            <a:extLst>
              <a:ext uri="{FF2B5EF4-FFF2-40B4-BE49-F238E27FC236}">
                <a16:creationId xmlns:a16="http://schemas.microsoft.com/office/drawing/2014/main" id="{508D35B1-EB27-4582-96A0-8E7CDBC494D0}"/>
              </a:ext>
            </a:extLst>
          </p:cNvPr>
          <p:cNvSpPr/>
          <p:nvPr/>
        </p:nvSpPr>
        <p:spPr>
          <a:xfrm>
            <a:off x="5548783" y="2858029"/>
            <a:ext cx="218255" cy="205728"/>
          </a:xfrm>
          <a:prstGeom prst="plus">
            <a:avLst>
              <a:gd name="adj" fmla="val 40978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3" name="Cruz 42">
            <a:extLst>
              <a:ext uri="{FF2B5EF4-FFF2-40B4-BE49-F238E27FC236}">
                <a16:creationId xmlns:a16="http://schemas.microsoft.com/office/drawing/2014/main" id="{D06634BD-21FA-44CF-95B2-627FF5DDC128}"/>
              </a:ext>
            </a:extLst>
          </p:cNvPr>
          <p:cNvSpPr/>
          <p:nvPr/>
        </p:nvSpPr>
        <p:spPr>
          <a:xfrm>
            <a:off x="8426406" y="2858029"/>
            <a:ext cx="218255" cy="205728"/>
          </a:xfrm>
          <a:prstGeom prst="plus">
            <a:avLst>
              <a:gd name="adj" fmla="val 40978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24F9BAF-BA4D-456D-A633-DDB0B012D5BD}"/>
              </a:ext>
            </a:extLst>
          </p:cNvPr>
          <p:cNvSpPr/>
          <p:nvPr/>
        </p:nvSpPr>
        <p:spPr>
          <a:xfrm>
            <a:off x="6686922" y="2919005"/>
            <a:ext cx="21110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D97BF98-D5BC-4128-A603-D11C765349CE}"/>
              </a:ext>
            </a:extLst>
          </p:cNvPr>
          <p:cNvSpPr txBox="1"/>
          <p:nvPr/>
        </p:nvSpPr>
        <p:spPr>
          <a:xfrm>
            <a:off x="8661798" y="1485249"/>
            <a:ext cx="99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Destino: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4E6F4DD-445C-43C0-8B30-D5BF2B9EFD52}"/>
              </a:ext>
            </a:extLst>
          </p:cNvPr>
          <p:cNvCxnSpPr>
            <a:cxnSpLocks/>
          </p:cNvCxnSpPr>
          <p:nvPr/>
        </p:nvCxnSpPr>
        <p:spPr>
          <a:xfrm>
            <a:off x="4313205" y="4592893"/>
            <a:ext cx="1054359" cy="3472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8E297A7-8E40-4EC7-B7A2-245C1B5E4CF0}"/>
              </a:ext>
            </a:extLst>
          </p:cNvPr>
          <p:cNvCxnSpPr>
            <a:cxnSpLocks/>
          </p:cNvCxnSpPr>
          <p:nvPr/>
        </p:nvCxnSpPr>
        <p:spPr>
          <a:xfrm flipH="1">
            <a:off x="6975114" y="4608468"/>
            <a:ext cx="988192" cy="37085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F0B11916-2A16-4044-B09E-1FEACCC566C4}"/>
              </a:ext>
            </a:extLst>
          </p:cNvPr>
          <p:cNvSpPr txBox="1"/>
          <p:nvPr/>
        </p:nvSpPr>
        <p:spPr>
          <a:xfrm>
            <a:off x="5472969" y="6125901"/>
            <a:ext cx="155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Usuario Transportista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8784E97-061D-4122-8A44-2534767C2B74}"/>
              </a:ext>
            </a:extLst>
          </p:cNvPr>
          <p:cNvGrpSpPr/>
          <p:nvPr/>
        </p:nvGrpSpPr>
        <p:grpSpPr>
          <a:xfrm>
            <a:off x="2249407" y="3823501"/>
            <a:ext cx="1998446" cy="1241936"/>
            <a:chOff x="2249407" y="3823501"/>
            <a:chExt cx="1998446" cy="1241936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19A16EC8-888D-44C7-88CF-50859CE689FC}"/>
                </a:ext>
              </a:extLst>
            </p:cNvPr>
            <p:cNvSpPr txBox="1"/>
            <p:nvPr/>
          </p:nvSpPr>
          <p:spPr>
            <a:xfrm>
              <a:off x="2249407" y="4726883"/>
              <a:ext cx="1998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600" dirty="0">
                  <a:solidFill>
                    <a:schemeClr val="tx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Usuario Validador</a:t>
              </a:r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4CEBAFA-82F4-4673-881A-B89F9E33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143" y="3823501"/>
              <a:ext cx="1116635" cy="1116635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9C08B157-551D-4441-953C-4F131210DD6F}"/>
              </a:ext>
            </a:extLst>
          </p:cNvPr>
          <p:cNvGrpSpPr/>
          <p:nvPr/>
        </p:nvGrpSpPr>
        <p:grpSpPr>
          <a:xfrm>
            <a:off x="8386535" y="3779525"/>
            <a:ext cx="1998446" cy="1233967"/>
            <a:chOff x="8386535" y="3779525"/>
            <a:chExt cx="1998446" cy="1233967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6812F6A-6AB8-4BF3-956F-D51DA07CAAE5}"/>
                </a:ext>
              </a:extLst>
            </p:cNvPr>
            <p:cNvSpPr txBox="1"/>
            <p:nvPr/>
          </p:nvSpPr>
          <p:spPr>
            <a:xfrm>
              <a:off x="8386535" y="4674938"/>
              <a:ext cx="1998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600" dirty="0">
                  <a:solidFill>
                    <a:schemeClr val="tx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Usuario Validador</a:t>
              </a:r>
            </a:p>
          </p:txBody>
        </p: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747F784-D7A8-410C-A187-8DF45444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237" y="3779525"/>
              <a:ext cx="1116635" cy="1116635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50" name="Rectángulo 49">
            <a:extLst>
              <a:ext uri="{FF2B5EF4-FFF2-40B4-BE49-F238E27FC236}">
                <a16:creationId xmlns:a16="http://schemas.microsoft.com/office/drawing/2014/main" id="{7F90A782-1BE0-4B2A-B3FF-07F6921B0DAB}"/>
              </a:ext>
            </a:extLst>
          </p:cNvPr>
          <p:cNvSpPr/>
          <p:nvPr/>
        </p:nvSpPr>
        <p:spPr>
          <a:xfrm>
            <a:off x="-12700" y="-12700"/>
            <a:ext cx="12204700" cy="960870"/>
          </a:xfrm>
          <a:prstGeom prst="rect">
            <a:avLst/>
          </a:prstGeom>
          <a:solidFill>
            <a:srgbClr val="151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7E81219A-659F-458B-8501-809DCCB6BC4D}"/>
              </a:ext>
            </a:extLst>
          </p:cNvPr>
          <p:cNvSpPr/>
          <p:nvPr/>
        </p:nvSpPr>
        <p:spPr>
          <a:xfrm>
            <a:off x="3112957" y="234740"/>
            <a:ext cx="6227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INTEGRACIÓN OPERATIVA</a:t>
            </a:r>
          </a:p>
        </p:txBody>
      </p:sp>
      <p:sp>
        <p:nvSpPr>
          <p:cNvPr id="61" name="Hexágono 60">
            <a:extLst>
              <a:ext uri="{FF2B5EF4-FFF2-40B4-BE49-F238E27FC236}">
                <a16:creationId xmlns:a16="http://schemas.microsoft.com/office/drawing/2014/main" id="{D78A8C2D-DD45-437D-9CF3-7AA8260CF7B2}"/>
              </a:ext>
            </a:extLst>
          </p:cNvPr>
          <p:cNvSpPr/>
          <p:nvPr/>
        </p:nvSpPr>
        <p:spPr>
          <a:xfrm rot="5400000">
            <a:off x="10577609" y="249842"/>
            <a:ext cx="1524489" cy="1386406"/>
          </a:xfrm>
          <a:prstGeom prst="hexagon">
            <a:avLst>
              <a:gd name="adj" fmla="val 33420"/>
              <a:gd name="vf" fmla="val 115470"/>
            </a:avLst>
          </a:prstGeom>
          <a:solidFill>
            <a:schemeClr val="bg1"/>
          </a:solidFill>
          <a:ln w="38100"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93850308-8417-43D8-903D-41B1B10D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28" y="200255"/>
            <a:ext cx="1443793" cy="1443793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A8F5DE-2137-4498-A686-49B88A885974}"/>
              </a:ext>
            </a:extLst>
          </p:cNvPr>
          <p:cNvGrpSpPr/>
          <p:nvPr/>
        </p:nvGrpSpPr>
        <p:grpSpPr>
          <a:xfrm>
            <a:off x="5721275" y="3896485"/>
            <a:ext cx="1055025" cy="1895459"/>
            <a:chOff x="539675" y="3896485"/>
            <a:chExt cx="1055025" cy="1895459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DCCB65E-2FAB-4C4D-9698-A037ACD5D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8157" r="7008"/>
            <a:stretch/>
          </p:blipFill>
          <p:spPr>
            <a:xfrm>
              <a:off x="539675" y="3896485"/>
              <a:ext cx="1055025" cy="189545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625EE8C-7DE4-4471-9EFD-BF9D1579057B}"/>
                </a:ext>
              </a:extLst>
            </p:cNvPr>
            <p:cNvSpPr/>
            <p:nvPr/>
          </p:nvSpPr>
          <p:spPr>
            <a:xfrm>
              <a:off x="704185" y="5013492"/>
              <a:ext cx="730915" cy="19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9A36AA5-6B2D-433D-9326-68FD710851DC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6" y="5098517"/>
              <a:ext cx="7905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CF847CD-0F25-4735-A4AB-04261FE17F2C}"/>
              </a:ext>
            </a:extLst>
          </p:cNvPr>
          <p:cNvSpPr/>
          <p:nvPr/>
        </p:nvSpPr>
        <p:spPr>
          <a:xfrm>
            <a:off x="5752546" y="4674938"/>
            <a:ext cx="1015862" cy="530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123456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E94E4B25-7899-4C7A-A787-CBF241C8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83" y="3515066"/>
            <a:ext cx="1256573" cy="26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9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50"/>
                            </p:stCondLst>
                            <p:childTnLst>
                              <p:par>
                                <p:cTn id="10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250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2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 animBg="1"/>
      <p:bldP spid="42" grpId="1" animBg="1"/>
      <p:bldP spid="43" grpId="0" animBg="1"/>
      <p:bldP spid="44" grpId="0" animBg="1"/>
      <p:bldP spid="44" grpId="1" animBg="1"/>
      <p:bldP spid="53" grpId="0"/>
      <p:bldP spid="58" grpId="0"/>
      <p:bldP spid="45" grpId="0"/>
      <p:bldP spid="45" grpId="1"/>
      <p:bldP spid="4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926023D-F99E-41BE-B505-7A87D96B851E}"/>
              </a:ext>
            </a:extLst>
          </p:cNvPr>
          <p:cNvSpPr txBox="1"/>
          <p:nvPr/>
        </p:nvSpPr>
        <p:spPr>
          <a:xfrm>
            <a:off x="2727403" y="1504118"/>
            <a:ext cx="99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Origen: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AFAF32A-E992-42D1-BAB6-27E4C8461E7F}"/>
              </a:ext>
            </a:extLst>
          </p:cNvPr>
          <p:cNvGrpSpPr/>
          <p:nvPr/>
        </p:nvGrpSpPr>
        <p:grpSpPr>
          <a:xfrm>
            <a:off x="2261119" y="1974296"/>
            <a:ext cx="7860897" cy="537208"/>
            <a:chOff x="2261119" y="1974296"/>
            <a:chExt cx="7860897" cy="537208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0F08201-19CB-46F9-A173-653A15C47D4B}"/>
                </a:ext>
              </a:extLst>
            </p:cNvPr>
            <p:cNvSpPr/>
            <p:nvPr/>
          </p:nvSpPr>
          <p:spPr>
            <a:xfrm>
              <a:off x="2261119" y="1981107"/>
              <a:ext cx="1931437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CLIENTE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1F19DDB-5A72-4C99-AF55-052315432B36}"/>
                </a:ext>
              </a:extLst>
            </p:cNvPr>
            <p:cNvSpPr/>
            <p:nvPr/>
          </p:nvSpPr>
          <p:spPr>
            <a:xfrm>
              <a:off x="5186780" y="1976081"/>
              <a:ext cx="2080068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TRANSPORTISTA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6B5012F-E884-4595-AE44-CC36BCB9334E}"/>
                </a:ext>
              </a:extLst>
            </p:cNvPr>
            <p:cNvSpPr/>
            <p:nvPr/>
          </p:nvSpPr>
          <p:spPr>
            <a:xfrm>
              <a:off x="8190579" y="1974296"/>
              <a:ext cx="1931437" cy="530397"/>
            </a:xfrm>
            <a:prstGeom prst="rect">
              <a:avLst/>
            </a:prstGeom>
            <a:solidFill>
              <a:srgbClr val="03D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Y" dirty="0">
                  <a:latin typeface="Roboto" panose="02000000000000000000" pitchFamily="2" charset="0"/>
                  <a:ea typeface="Roboto" panose="02000000000000000000" pitchFamily="2" charset="0"/>
                </a:rPr>
                <a:t>PROVEEDOR</a:t>
              </a:r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B5E1B379-2599-49CD-9F3E-2669B8E093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72" y="2577318"/>
            <a:ext cx="727436" cy="7274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7C561B-3971-4118-BBEE-FCE53EE8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5" y="2577318"/>
            <a:ext cx="727436" cy="727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0FA0E5-C45F-4D94-8DDF-6A05D69D04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07" y="2597175"/>
            <a:ext cx="727436" cy="727436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B85014D-9403-4266-8AEE-72E141A37227}"/>
              </a:ext>
            </a:extLst>
          </p:cNvPr>
          <p:cNvCxnSpPr>
            <a:cxnSpLocks/>
          </p:cNvCxnSpPr>
          <p:nvPr/>
        </p:nvCxnSpPr>
        <p:spPr>
          <a:xfrm>
            <a:off x="4263049" y="2963744"/>
            <a:ext cx="923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6FA36C-ED4E-4225-90E2-B7E828436160}"/>
              </a:ext>
            </a:extLst>
          </p:cNvPr>
          <p:cNvCxnSpPr>
            <a:cxnSpLocks/>
          </p:cNvCxnSpPr>
          <p:nvPr/>
        </p:nvCxnSpPr>
        <p:spPr>
          <a:xfrm>
            <a:off x="7266848" y="2963744"/>
            <a:ext cx="923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962BA024-42F3-4966-BFBC-591B7B8DA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50989" y="4161194"/>
            <a:ext cx="447437" cy="447437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76030C08-C44A-4D24-B322-20D1C8D7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3065" y="4149222"/>
            <a:ext cx="447437" cy="447437"/>
          </a:xfrm>
          <a:prstGeom prst="rect">
            <a:avLst/>
          </a:prstGeom>
        </p:spPr>
      </p:pic>
      <p:sp>
        <p:nvSpPr>
          <p:cNvPr id="42" name="Cruz 41">
            <a:extLst>
              <a:ext uri="{FF2B5EF4-FFF2-40B4-BE49-F238E27FC236}">
                <a16:creationId xmlns:a16="http://schemas.microsoft.com/office/drawing/2014/main" id="{508D35B1-EB27-4582-96A0-8E7CDBC494D0}"/>
              </a:ext>
            </a:extLst>
          </p:cNvPr>
          <p:cNvSpPr/>
          <p:nvPr/>
        </p:nvSpPr>
        <p:spPr>
          <a:xfrm>
            <a:off x="5548783" y="2858029"/>
            <a:ext cx="218255" cy="205728"/>
          </a:xfrm>
          <a:prstGeom prst="plus">
            <a:avLst>
              <a:gd name="adj" fmla="val 40978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24F9BAF-BA4D-456D-A633-DDB0B012D5BD}"/>
              </a:ext>
            </a:extLst>
          </p:cNvPr>
          <p:cNvSpPr/>
          <p:nvPr/>
        </p:nvSpPr>
        <p:spPr>
          <a:xfrm>
            <a:off x="6686922" y="2919005"/>
            <a:ext cx="21110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D97BF98-D5BC-4128-A603-D11C765349CE}"/>
              </a:ext>
            </a:extLst>
          </p:cNvPr>
          <p:cNvSpPr txBox="1"/>
          <p:nvPr/>
        </p:nvSpPr>
        <p:spPr>
          <a:xfrm>
            <a:off x="8661798" y="1485249"/>
            <a:ext cx="99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Destino: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4E6F4DD-445C-43C0-8B30-D5BF2B9EFD52}"/>
              </a:ext>
            </a:extLst>
          </p:cNvPr>
          <p:cNvCxnSpPr>
            <a:cxnSpLocks/>
          </p:cNvCxnSpPr>
          <p:nvPr/>
        </p:nvCxnSpPr>
        <p:spPr>
          <a:xfrm>
            <a:off x="4313205" y="4592893"/>
            <a:ext cx="1054359" cy="3472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8E297A7-8E40-4EC7-B7A2-245C1B5E4CF0}"/>
              </a:ext>
            </a:extLst>
          </p:cNvPr>
          <p:cNvCxnSpPr>
            <a:cxnSpLocks/>
          </p:cNvCxnSpPr>
          <p:nvPr/>
        </p:nvCxnSpPr>
        <p:spPr>
          <a:xfrm flipH="1">
            <a:off x="6975114" y="4608468"/>
            <a:ext cx="988192" cy="37085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F0B11916-2A16-4044-B09E-1FEACCC566C4}"/>
              </a:ext>
            </a:extLst>
          </p:cNvPr>
          <p:cNvSpPr txBox="1"/>
          <p:nvPr/>
        </p:nvSpPr>
        <p:spPr>
          <a:xfrm>
            <a:off x="5472969" y="6125901"/>
            <a:ext cx="155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16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Usuario Transportista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8784E97-061D-4122-8A44-2534767C2B74}"/>
              </a:ext>
            </a:extLst>
          </p:cNvPr>
          <p:cNvGrpSpPr/>
          <p:nvPr/>
        </p:nvGrpSpPr>
        <p:grpSpPr>
          <a:xfrm>
            <a:off x="2249407" y="3823501"/>
            <a:ext cx="1998446" cy="1241936"/>
            <a:chOff x="2249407" y="3823501"/>
            <a:chExt cx="1998446" cy="1241936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19A16EC8-888D-44C7-88CF-50859CE689FC}"/>
                </a:ext>
              </a:extLst>
            </p:cNvPr>
            <p:cNvSpPr txBox="1"/>
            <p:nvPr/>
          </p:nvSpPr>
          <p:spPr>
            <a:xfrm>
              <a:off x="2249407" y="4726883"/>
              <a:ext cx="1998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600" dirty="0">
                  <a:solidFill>
                    <a:schemeClr val="tx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Usuario Validador</a:t>
              </a:r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4CEBAFA-82F4-4673-881A-B89F9E33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143" y="3823501"/>
              <a:ext cx="1116635" cy="1116635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9C08B157-551D-4441-953C-4F131210DD6F}"/>
              </a:ext>
            </a:extLst>
          </p:cNvPr>
          <p:cNvGrpSpPr/>
          <p:nvPr/>
        </p:nvGrpSpPr>
        <p:grpSpPr>
          <a:xfrm>
            <a:off x="8386535" y="3779525"/>
            <a:ext cx="1998446" cy="1233967"/>
            <a:chOff x="8386535" y="3779525"/>
            <a:chExt cx="1998446" cy="1233967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6812F6A-6AB8-4BF3-956F-D51DA07CAAE5}"/>
                </a:ext>
              </a:extLst>
            </p:cNvPr>
            <p:cNvSpPr txBox="1"/>
            <p:nvPr/>
          </p:nvSpPr>
          <p:spPr>
            <a:xfrm>
              <a:off x="8386535" y="4674938"/>
              <a:ext cx="1998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sz="1600" dirty="0">
                  <a:solidFill>
                    <a:schemeClr val="tx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Usuario Validador</a:t>
              </a:r>
            </a:p>
          </p:txBody>
        </p: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747F784-D7A8-410C-A187-8DF45444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237" y="3779525"/>
              <a:ext cx="1116635" cy="1116635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50" name="Rectángulo 49">
            <a:extLst>
              <a:ext uri="{FF2B5EF4-FFF2-40B4-BE49-F238E27FC236}">
                <a16:creationId xmlns:a16="http://schemas.microsoft.com/office/drawing/2014/main" id="{7F90A782-1BE0-4B2A-B3FF-07F6921B0DAB}"/>
              </a:ext>
            </a:extLst>
          </p:cNvPr>
          <p:cNvSpPr/>
          <p:nvPr/>
        </p:nvSpPr>
        <p:spPr>
          <a:xfrm>
            <a:off x="-12700" y="-12700"/>
            <a:ext cx="12204700" cy="960870"/>
          </a:xfrm>
          <a:prstGeom prst="rect">
            <a:avLst/>
          </a:prstGeom>
          <a:solidFill>
            <a:srgbClr val="151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7E81219A-659F-458B-8501-809DCCB6BC4D}"/>
              </a:ext>
            </a:extLst>
          </p:cNvPr>
          <p:cNvSpPr/>
          <p:nvPr/>
        </p:nvSpPr>
        <p:spPr>
          <a:xfrm>
            <a:off x="3112957" y="234740"/>
            <a:ext cx="6227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INTEGRACIÓN OPERATIVA</a:t>
            </a:r>
          </a:p>
        </p:txBody>
      </p:sp>
      <p:sp>
        <p:nvSpPr>
          <p:cNvPr id="61" name="Hexágono 60">
            <a:extLst>
              <a:ext uri="{FF2B5EF4-FFF2-40B4-BE49-F238E27FC236}">
                <a16:creationId xmlns:a16="http://schemas.microsoft.com/office/drawing/2014/main" id="{D78A8C2D-DD45-437D-9CF3-7AA8260CF7B2}"/>
              </a:ext>
            </a:extLst>
          </p:cNvPr>
          <p:cNvSpPr/>
          <p:nvPr/>
        </p:nvSpPr>
        <p:spPr>
          <a:xfrm rot="5400000">
            <a:off x="10577609" y="249842"/>
            <a:ext cx="1524489" cy="1386406"/>
          </a:xfrm>
          <a:prstGeom prst="hexagon">
            <a:avLst>
              <a:gd name="adj" fmla="val 33420"/>
              <a:gd name="vf" fmla="val 115470"/>
            </a:avLst>
          </a:prstGeom>
          <a:solidFill>
            <a:schemeClr val="bg1"/>
          </a:solidFill>
          <a:ln w="38100">
            <a:solidFill>
              <a:srgbClr val="03D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93850308-8417-43D8-903D-41B1B10D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28" y="200255"/>
            <a:ext cx="1443793" cy="1443793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A8F5DE-2137-4498-A686-49B88A885974}"/>
              </a:ext>
            </a:extLst>
          </p:cNvPr>
          <p:cNvGrpSpPr/>
          <p:nvPr/>
        </p:nvGrpSpPr>
        <p:grpSpPr>
          <a:xfrm>
            <a:off x="5721275" y="3896485"/>
            <a:ext cx="1055025" cy="1895459"/>
            <a:chOff x="539675" y="3896485"/>
            <a:chExt cx="1055025" cy="1895459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DCCB65E-2FAB-4C4D-9698-A037ACD5D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8157" r="7008"/>
            <a:stretch/>
          </p:blipFill>
          <p:spPr>
            <a:xfrm>
              <a:off x="539675" y="3896485"/>
              <a:ext cx="1055025" cy="189545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625EE8C-7DE4-4471-9EFD-BF9D1579057B}"/>
                </a:ext>
              </a:extLst>
            </p:cNvPr>
            <p:cNvSpPr/>
            <p:nvPr/>
          </p:nvSpPr>
          <p:spPr>
            <a:xfrm>
              <a:off x="704185" y="5013492"/>
              <a:ext cx="730915" cy="19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9A36AA5-6B2D-433D-9326-68FD710851DC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6" y="5098517"/>
              <a:ext cx="7905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CF847CD-0F25-4735-A4AB-04261FE17F2C}"/>
              </a:ext>
            </a:extLst>
          </p:cNvPr>
          <p:cNvSpPr/>
          <p:nvPr/>
        </p:nvSpPr>
        <p:spPr>
          <a:xfrm>
            <a:off x="5752546" y="4674938"/>
            <a:ext cx="1015862" cy="530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123456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E94E4B25-7899-4C7A-A787-CBF241C8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83" y="3515066"/>
            <a:ext cx="1256573" cy="263830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D4159-BF28-4F68-813A-FE0DA2F84E2A}"/>
              </a:ext>
            </a:extLst>
          </p:cNvPr>
          <p:cNvSpPr/>
          <p:nvPr/>
        </p:nvSpPr>
        <p:spPr>
          <a:xfrm>
            <a:off x="3778622" y="2931705"/>
            <a:ext cx="21110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031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50"/>
                            </p:stCondLst>
                            <p:childTnLst>
                              <p:par>
                                <p:cTn id="8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1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25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2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 animBg="1"/>
      <p:bldP spid="42" grpId="1" animBg="1"/>
      <p:bldP spid="44" grpId="0" animBg="1"/>
      <p:bldP spid="44" grpId="1" animBg="1"/>
      <p:bldP spid="53" grpId="0"/>
      <p:bldP spid="58" grpId="0"/>
      <p:bldP spid="45" grpId="0"/>
      <p:bldP spid="45" grpId="1"/>
      <p:bldP spid="45" grpId="2"/>
      <p:bldP spid="37" grpId="0" animBg="1"/>
      <p:bldP spid="3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76CD2FE-CF09-461E-87BF-D2ECEEAFB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22" t="-124" b="124"/>
          <a:stretch/>
        </p:blipFill>
        <p:spPr>
          <a:xfrm>
            <a:off x="-1" y="-17067"/>
            <a:ext cx="12192001" cy="6875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93D8672-B7CB-413B-A391-9F018902C4E4}"/>
              </a:ext>
            </a:extLst>
          </p:cNvPr>
          <p:cNvGrpSpPr/>
          <p:nvPr/>
        </p:nvGrpSpPr>
        <p:grpSpPr>
          <a:xfrm>
            <a:off x="810264" y="271349"/>
            <a:ext cx="10854356" cy="531370"/>
            <a:chOff x="810264" y="271349"/>
            <a:chExt cx="10854356" cy="53137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12A7B6F-5F16-401B-960D-EFA347AE21D2}"/>
                </a:ext>
              </a:extLst>
            </p:cNvPr>
            <p:cNvSpPr/>
            <p:nvPr/>
          </p:nvSpPr>
          <p:spPr>
            <a:xfrm>
              <a:off x="4328582" y="279499"/>
              <a:ext cx="353483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UY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INDICADORES:</a:t>
              </a: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5086BAE3-7251-4AF8-86CE-FD848DEB6274}"/>
                </a:ext>
              </a:extLst>
            </p:cNvPr>
            <p:cNvSpPr/>
            <p:nvPr/>
          </p:nvSpPr>
          <p:spPr>
            <a:xfrm>
              <a:off x="810264" y="271349"/>
              <a:ext cx="10854356" cy="523219"/>
            </a:xfrm>
            <a:prstGeom prst="parallelogram">
              <a:avLst>
                <a:gd name="adj" fmla="val 286932"/>
              </a:avLst>
            </a:prstGeom>
            <a:solidFill>
              <a:srgbClr val="03DB93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D9610AF6-6A7F-43ED-88A7-474A32737684}"/>
              </a:ext>
            </a:extLst>
          </p:cNvPr>
          <p:cNvSpPr>
            <a:spLocks noChangeAspect="1"/>
          </p:cNvSpPr>
          <p:nvPr/>
        </p:nvSpPr>
        <p:spPr>
          <a:xfrm>
            <a:off x="2112396" y="3296764"/>
            <a:ext cx="2520000" cy="2520000"/>
          </a:xfrm>
          <a:prstGeom prst="donut">
            <a:avLst>
              <a:gd name="adj" fmla="val 541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sp>
        <p:nvSpPr>
          <p:cNvPr id="19" name="Arco de bloque 18">
            <a:extLst>
              <a:ext uri="{FF2B5EF4-FFF2-40B4-BE49-F238E27FC236}">
                <a16:creationId xmlns:a16="http://schemas.microsoft.com/office/drawing/2014/main" id="{90C7452C-C29B-46F5-9BC5-B46CE1C929C1}"/>
              </a:ext>
            </a:extLst>
          </p:cNvPr>
          <p:cNvSpPr>
            <a:spLocks noChangeAspect="1"/>
          </p:cNvSpPr>
          <p:nvPr/>
        </p:nvSpPr>
        <p:spPr>
          <a:xfrm rot="5400000">
            <a:off x="2110296" y="3296763"/>
            <a:ext cx="2520000" cy="2520000"/>
          </a:xfrm>
          <a:prstGeom prst="blockArc">
            <a:avLst>
              <a:gd name="adj1" fmla="val 10800000"/>
              <a:gd name="adj2" fmla="val 4538903"/>
              <a:gd name="adj3" fmla="val 5575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CEE2C87-46D2-4A57-AAF9-9C67A624DC16}"/>
              </a:ext>
            </a:extLst>
          </p:cNvPr>
          <p:cNvSpPr/>
          <p:nvPr/>
        </p:nvSpPr>
        <p:spPr>
          <a:xfrm>
            <a:off x="2493769" y="4302185"/>
            <a:ext cx="1862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+17000</a:t>
            </a:r>
          </a:p>
        </p:txBody>
      </p:sp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B5416690-5954-4CE2-A55B-546090A636F1}"/>
              </a:ext>
            </a:extLst>
          </p:cNvPr>
          <p:cNvSpPr>
            <a:spLocks noChangeAspect="1"/>
          </p:cNvSpPr>
          <p:nvPr/>
        </p:nvSpPr>
        <p:spPr>
          <a:xfrm>
            <a:off x="6291466" y="3296763"/>
            <a:ext cx="2520000" cy="2520000"/>
          </a:xfrm>
          <a:prstGeom prst="donut">
            <a:avLst>
              <a:gd name="adj" fmla="val 541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sp>
        <p:nvSpPr>
          <p:cNvPr id="24" name="Arco de bloque 23">
            <a:extLst>
              <a:ext uri="{FF2B5EF4-FFF2-40B4-BE49-F238E27FC236}">
                <a16:creationId xmlns:a16="http://schemas.microsoft.com/office/drawing/2014/main" id="{73EDE81E-37A1-4D82-B948-A1CE9188433D}"/>
              </a:ext>
            </a:extLst>
          </p:cNvPr>
          <p:cNvSpPr>
            <a:spLocks noChangeAspect="1"/>
          </p:cNvSpPr>
          <p:nvPr/>
        </p:nvSpPr>
        <p:spPr>
          <a:xfrm rot="5400000">
            <a:off x="6263966" y="3296762"/>
            <a:ext cx="2520000" cy="2520000"/>
          </a:xfrm>
          <a:prstGeom prst="blockArc">
            <a:avLst>
              <a:gd name="adj1" fmla="val 12681363"/>
              <a:gd name="adj2" fmla="val 441393"/>
              <a:gd name="adj3" fmla="val 5359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160759F-EE01-4F7C-AC71-B14B57689B02}"/>
              </a:ext>
            </a:extLst>
          </p:cNvPr>
          <p:cNvSpPr/>
          <p:nvPr/>
        </p:nvSpPr>
        <p:spPr>
          <a:xfrm>
            <a:off x="6957757" y="4302184"/>
            <a:ext cx="1417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+800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C2CD96D-0658-4EAB-A0E2-69638B4CFD4E}"/>
              </a:ext>
            </a:extLst>
          </p:cNvPr>
          <p:cNvGrpSpPr/>
          <p:nvPr/>
        </p:nvGrpSpPr>
        <p:grpSpPr>
          <a:xfrm>
            <a:off x="880634" y="1728816"/>
            <a:ext cx="9935882" cy="1217538"/>
            <a:chOff x="880634" y="1728816"/>
            <a:chExt cx="9935882" cy="1217538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71D1644-A186-490A-B2C8-11593341A5E5}"/>
                </a:ext>
              </a:extLst>
            </p:cNvPr>
            <p:cNvSpPr/>
            <p:nvPr/>
          </p:nvSpPr>
          <p:spPr>
            <a:xfrm>
              <a:off x="880634" y="1728816"/>
              <a:ext cx="29695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20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PALLETS REGISTRADOS EN LA APP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4DEAEAE-3B65-4151-8DD3-E4F93BA7D870}"/>
                </a:ext>
              </a:extLst>
            </p:cNvPr>
            <p:cNvSpPr/>
            <p:nvPr/>
          </p:nvSpPr>
          <p:spPr>
            <a:xfrm flipV="1">
              <a:off x="962666" y="2928354"/>
              <a:ext cx="2479267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1B2E9756-BE10-4B76-9329-2F5C495628C8}"/>
                </a:ext>
              </a:extLst>
            </p:cNvPr>
            <p:cNvSpPr/>
            <p:nvPr/>
          </p:nvSpPr>
          <p:spPr>
            <a:xfrm>
              <a:off x="7604122" y="2006569"/>
              <a:ext cx="32123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Y" sz="20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TRANSACCIONES REALIZADAS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B63F3AE-9AEB-4596-B2CE-9A8514A23E6C}"/>
                </a:ext>
              </a:extLst>
            </p:cNvPr>
            <p:cNvSpPr/>
            <p:nvPr/>
          </p:nvSpPr>
          <p:spPr>
            <a:xfrm flipV="1">
              <a:off x="7700924" y="2894751"/>
              <a:ext cx="2479267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sp>
        <p:nvSpPr>
          <p:cNvPr id="22" name="Arco de bloque 21">
            <a:extLst>
              <a:ext uri="{FF2B5EF4-FFF2-40B4-BE49-F238E27FC236}">
                <a16:creationId xmlns:a16="http://schemas.microsoft.com/office/drawing/2014/main" id="{8F011E45-36B1-4858-8E39-C9235015AAD1}"/>
              </a:ext>
            </a:extLst>
          </p:cNvPr>
          <p:cNvSpPr>
            <a:spLocks noChangeAspect="1"/>
          </p:cNvSpPr>
          <p:nvPr/>
        </p:nvSpPr>
        <p:spPr>
          <a:xfrm rot="17664832">
            <a:off x="6263966" y="3296762"/>
            <a:ext cx="2520000" cy="2520000"/>
          </a:xfrm>
          <a:prstGeom prst="blockArc">
            <a:avLst>
              <a:gd name="adj1" fmla="val 20287744"/>
              <a:gd name="adj2" fmla="val 441393"/>
              <a:gd name="adj3" fmla="val 5359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80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3" grpId="0" animBg="1"/>
      <p:bldP spid="24" grpId="0" animBg="1"/>
      <p:bldP spid="25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E60FF7-70B7-4EE4-8171-CB3C0A318349}"/>
              </a:ext>
            </a:extLst>
          </p:cNvPr>
          <p:cNvSpPr/>
          <p:nvPr/>
        </p:nvSpPr>
        <p:spPr>
          <a:xfrm>
            <a:off x="0" y="0"/>
            <a:ext cx="12192000" cy="302138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2F9DEF-AE4A-488D-BD82-588BE4865856}"/>
              </a:ext>
            </a:extLst>
          </p:cNvPr>
          <p:cNvSpPr/>
          <p:nvPr/>
        </p:nvSpPr>
        <p:spPr>
          <a:xfrm>
            <a:off x="160868" y="3836616"/>
            <a:ext cx="35348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UY" sz="2800" spc="6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CONDICIONES INICIALES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56991A-0E35-4789-8AC2-039A0D421C4D}"/>
              </a:ext>
            </a:extLst>
          </p:cNvPr>
          <p:cNvCxnSpPr>
            <a:cxnSpLocks/>
          </p:cNvCxnSpPr>
          <p:nvPr/>
        </p:nvCxnSpPr>
        <p:spPr>
          <a:xfrm>
            <a:off x="3851343" y="3268494"/>
            <a:ext cx="0" cy="2782110"/>
          </a:xfrm>
          <a:prstGeom prst="line">
            <a:avLst/>
          </a:prstGeom>
          <a:ln w="1905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o marco 8">
            <a:extLst>
              <a:ext uri="{FF2B5EF4-FFF2-40B4-BE49-F238E27FC236}">
                <a16:creationId xmlns:a16="http://schemas.microsoft.com/office/drawing/2014/main" id="{6296A90B-46EF-4E0C-BD43-38D7A53F1AAE}"/>
              </a:ext>
            </a:extLst>
          </p:cNvPr>
          <p:cNvSpPr>
            <a:spLocks noChangeAspect="1"/>
          </p:cNvSpPr>
          <p:nvPr/>
        </p:nvSpPr>
        <p:spPr>
          <a:xfrm rot="10800000">
            <a:off x="4234808" y="3273357"/>
            <a:ext cx="521848" cy="521848"/>
          </a:xfrm>
          <a:prstGeom prst="halfFrame">
            <a:avLst>
              <a:gd name="adj1" fmla="val 4510"/>
              <a:gd name="adj2" fmla="val 5411"/>
            </a:avLst>
          </a:prstGeom>
          <a:solidFill>
            <a:srgbClr val="03D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211A5D-BBD0-498A-A711-38FEEA5B2FCB}"/>
              </a:ext>
            </a:extLst>
          </p:cNvPr>
          <p:cNvCxnSpPr/>
          <p:nvPr/>
        </p:nvCxnSpPr>
        <p:spPr>
          <a:xfrm flipH="1" flipV="1">
            <a:off x="4225079" y="3346314"/>
            <a:ext cx="521849" cy="439164"/>
          </a:xfrm>
          <a:prstGeom prst="line">
            <a:avLst/>
          </a:prstGeom>
          <a:ln w="19050">
            <a:solidFill>
              <a:srgbClr val="03DB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B6F90C7-F4E6-4ABA-ADA6-66855CD315BE}"/>
              </a:ext>
            </a:extLst>
          </p:cNvPr>
          <p:cNvSpPr/>
          <p:nvPr/>
        </p:nvSpPr>
        <p:spPr>
          <a:xfrm>
            <a:off x="4909056" y="3942720"/>
            <a:ext cx="4881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2800" dirty="0">
                <a:latin typeface="Roboto" panose="02000000000000000000" pitchFamily="2" charset="0"/>
                <a:ea typeface="Roboto" panose="02000000000000000000" pitchFamily="2" charset="0"/>
              </a:rPr>
              <a:t>Datos para puesta en marcha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46AE8A9-29F8-4A48-A65F-6EA1093E506E}"/>
              </a:ext>
            </a:extLst>
          </p:cNvPr>
          <p:cNvSpPr/>
          <p:nvPr/>
        </p:nvSpPr>
        <p:spPr>
          <a:xfrm>
            <a:off x="5106937" y="4635912"/>
            <a:ext cx="68484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Acuerdo entre socios comerciales para el intercambio de pallets mediante el uso de la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Establecer deuda inicial actualizada al momento de pasarse a este sistema mediante conciliación y registro.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latin typeface="Roboto Light" panose="02000000000000000000" pitchFamily="2" charset="0"/>
                <a:ea typeface="Roboto Light" panose="02000000000000000000" pitchFamily="2" charset="0"/>
              </a:rPr>
              <a:t>Enviar esta información a GS1.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283938-F975-40B9-AC53-9915A17B4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4" b="37246"/>
          <a:stretch/>
        </p:blipFill>
        <p:spPr>
          <a:xfrm>
            <a:off x="0" y="0"/>
            <a:ext cx="12192000" cy="3021384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1623D083-2A64-4CDA-BAF6-9481BDFB7C00}"/>
              </a:ext>
            </a:extLst>
          </p:cNvPr>
          <p:cNvSpPr/>
          <p:nvPr/>
        </p:nvSpPr>
        <p:spPr>
          <a:xfrm>
            <a:off x="-26634" y="-21"/>
            <a:ext cx="12247880" cy="302140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</a:schemeClr>
              </a:gs>
              <a:gs pos="0">
                <a:schemeClr val="tx1">
                  <a:alpha val="80000"/>
                  <a:lumMod val="0"/>
                </a:schemeClr>
              </a:gs>
              <a:gs pos="68000">
                <a:schemeClr val="tx1">
                  <a:alpha val="72000"/>
                  <a:lumMod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4022BD9-4456-4492-AABF-EB4BA784F03E}"/>
              </a:ext>
            </a:extLst>
          </p:cNvPr>
          <p:cNvGrpSpPr/>
          <p:nvPr/>
        </p:nvGrpSpPr>
        <p:grpSpPr>
          <a:xfrm>
            <a:off x="10641247" y="2222088"/>
            <a:ext cx="1386406" cy="1524489"/>
            <a:chOff x="6519882" y="1217282"/>
            <a:chExt cx="1386406" cy="1524489"/>
          </a:xfrm>
        </p:grpSpPr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2F1AA3DB-5C5B-400C-AC15-4F31AE581CE3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20" name="Picture 4" descr="Resultado de imagen para config icon">
              <a:extLst>
                <a:ext uri="{FF2B5EF4-FFF2-40B4-BE49-F238E27FC236}">
                  <a16:creationId xmlns:a16="http://schemas.microsoft.com/office/drawing/2014/main" id="{25DD58FE-0BF1-4736-BE26-1F206CD2E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para config icon">
              <a:extLst>
                <a:ext uri="{FF2B5EF4-FFF2-40B4-BE49-F238E27FC236}">
                  <a16:creationId xmlns:a16="http://schemas.microsoft.com/office/drawing/2014/main" id="{8440E59B-4B53-4EE7-A70F-C6BC79641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7340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7F90A782-1BE0-4B2A-B3FF-07F6921B0DAB}"/>
              </a:ext>
            </a:extLst>
          </p:cNvPr>
          <p:cNvSpPr/>
          <p:nvPr/>
        </p:nvSpPr>
        <p:spPr>
          <a:xfrm>
            <a:off x="-12700" y="-12700"/>
            <a:ext cx="12204700" cy="960870"/>
          </a:xfrm>
          <a:prstGeom prst="rect">
            <a:avLst/>
          </a:prstGeom>
          <a:solidFill>
            <a:srgbClr val="151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7E81219A-659F-458B-8501-809DCCB6BC4D}"/>
              </a:ext>
            </a:extLst>
          </p:cNvPr>
          <p:cNvSpPr/>
          <p:nvPr/>
        </p:nvSpPr>
        <p:spPr>
          <a:xfrm>
            <a:off x="3112957" y="234740"/>
            <a:ext cx="6227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UY" sz="28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INGRESO A LA APP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C74DB56-7B5B-49A7-839E-6F39B4EADDE7}"/>
              </a:ext>
            </a:extLst>
          </p:cNvPr>
          <p:cNvGrpSpPr/>
          <p:nvPr/>
        </p:nvGrpSpPr>
        <p:grpSpPr>
          <a:xfrm>
            <a:off x="10566602" y="185925"/>
            <a:ext cx="1386406" cy="1524489"/>
            <a:chOff x="6519882" y="1217282"/>
            <a:chExt cx="1386406" cy="1524489"/>
          </a:xfrm>
        </p:grpSpPr>
        <p:sp>
          <p:nvSpPr>
            <p:cNvPr id="39" name="Hexágono 38">
              <a:extLst>
                <a:ext uri="{FF2B5EF4-FFF2-40B4-BE49-F238E27FC236}">
                  <a16:creationId xmlns:a16="http://schemas.microsoft.com/office/drawing/2014/main" id="{A857E01D-97F2-4BAC-914B-A50EBFD1DA67}"/>
                </a:ext>
              </a:extLst>
            </p:cNvPr>
            <p:cNvSpPr/>
            <p:nvPr/>
          </p:nvSpPr>
          <p:spPr>
            <a:xfrm rot="5400000">
              <a:off x="6450840" y="1286324"/>
              <a:ext cx="1524489" cy="1386406"/>
            </a:xfrm>
            <a:prstGeom prst="hexagon">
              <a:avLst>
                <a:gd name="adj" fmla="val 33420"/>
                <a:gd name="vf" fmla="val 115470"/>
              </a:avLst>
            </a:prstGeom>
            <a:solidFill>
              <a:schemeClr val="bg1"/>
            </a:solidFill>
            <a:ln w="38100">
              <a:solidFill>
                <a:srgbClr val="03D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pic>
          <p:nvPicPr>
            <p:cNvPr id="43" name="Picture 4" descr="Resultado de imagen para config icon">
              <a:extLst>
                <a:ext uri="{FF2B5EF4-FFF2-40B4-BE49-F238E27FC236}">
                  <a16:creationId xmlns:a16="http://schemas.microsoft.com/office/drawing/2014/main" id="{6D50103D-ADFF-44EF-A728-D8E237498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64" y="1687195"/>
              <a:ext cx="783693" cy="78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Resultado de imagen para config icon">
              <a:extLst>
                <a:ext uri="{FF2B5EF4-FFF2-40B4-BE49-F238E27FC236}">
                  <a16:creationId xmlns:a16="http://schemas.microsoft.com/office/drawing/2014/main" id="{50EEDE20-A6A9-46C7-923A-22F807E3A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830" y="1510220"/>
              <a:ext cx="469307" cy="46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9D2BED62-378D-465D-8506-E93FC053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655" y="3509610"/>
            <a:ext cx="2454628" cy="1091494"/>
          </a:xfrm>
          <a:prstGeom prst="rect">
            <a:avLst/>
          </a:prstGeom>
        </p:spPr>
      </p:pic>
      <p:sp>
        <p:nvSpPr>
          <p:cNvPr id="72" name="Rectángulo 71">
            <a:extLst>
              <a:ext uri="{FF2B5EF4-FFF2-40B4-BE49-F238E27FC236}">
                <a16:creationId xmlns:a16="http://schemas.microsoft.com/office/drawing/2014/main" id="{C355168E-B9EA-4919-8A52-03723D8B825C}"/>
              </a:ext>
            </a:extLst>
          </p:cNvPr>
          <p:cNvSpPr/>
          <p:nvPr/>
        </p:nvSpPr>
        <p:spPr>
          <a:xfrm>
            <a:off x="4161908" y="3509610"/>
            <a:ext cx="2454628" cy="10914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7CBD3DFF-CFFD-4340-966D-CE5D9164D7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95" y="1018156"/>
            <a:ext cx="2027809" cy="753669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F8B36161-C54D-4BD0-A71F-54E344CD312A}"/>
              </a:ext>
            </a:extLst>
          </p:cNvPr>
          <p:cNvGrpSpPr/>
          <p:nvPr/>
        </p:nvGrpSpPr>
        <p:grpSpPr>
          <a:xfrm>
            <a:off x="2046653" y="2113829"/>
            <a:ext cx="2081611" cy="4370563"/>
            <a:chOff x="2046653" y="2057843"/>
            <a:chExt cx="2081611" cy="4370563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D40D2547-0C46-40B7-B516-EEEF716CFB32}"/>
                </a:ext>
              </a:extLst>
            </p:cNvPr>
            <p:cNvGrpSpPr/>
            <p:nvPr/>
          </p:nvGrpSpPr>
          <p:grpSpPr>
            <a:xfrm>
              <a:off x="2188832" y="2658090"/>
              <a:ext cx="1819434" cy="3550114"/>
              <a:chOff x="-1271280" y="1439531"/>
              <a:chExt cx="2164761" cy="4310877"/>
            </a:xfrm>
          </p:grpSpPr>
          <p:pic>
            <p:nvPicPr>
              <p:cNvPr id="67" name="Imagen 66">
                <a:extLst>
                  <a:ext uri="{FF2B5EF4-FFF2-40B4-BE49-F238E27FC236}">
                    <a16:creationId xmlns:a16="http://schemas.microsoft.com/office/drawing/2014/main" id="{8F2315CD-3398-408D-956B-5010B6B44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71280" y="1439531"/>
                <a:ext cx="2155439" cy="4310877"/>
              </a:xfrm>
              <a:prstGeom prst="rect">
                <a:avLst/>
              </a:prstGeom>
            </p:spPr>
          </p:pic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D5188213-6EBC-4E06-B4CF-B24319539399}"/>
                  </a:ext>
                </a:extLst>
              </p:cNvPr>
              <p:cNvSpPr/>
              <p:nvPr/>
            </p:nvSpPr>
            <p:spPr>
              <a:xfrm>
                <a:off x="-653513" y="4238083"/>
                <a:ext cx="1428701" cy="2232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UY"/>
              </a:p>
            </p:txBody>
          </p:sp>
          <p:pic>
            <p:nvPicPr>
              <p:cNvPr id="70" name="Imagen 69">
                <a:extLst>
                  <a:ext uri="{FF2B5EF4-FFF2-40B4-BE49-F238E27FC236}">
                    <a16:creationId xmlns:a16="http://schemas.microsoft.com/office/drawing/2014/main" id="{E0778E23-67D0-4B7B-806C-5ACF33BB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619" y="1606518"/>
                <a:ext cx="633862" cy="223292"/>
              </a:xfrm>
              <a:prstGeom prst="rect">
                <a:avLst/>
              </a:prstGeom>
            </p:spPr>
          </p:pic>
        </p:grpSp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E504525E-701E-4777-A7AC-0CAA0FAF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653" y="2057843"/>
              <a:ext cx="2081611" cy="4370563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8BB95E0-66B5-4DCE-9433-C6BC471742BE}"/>
              </a:ext>
            </a:extLst>
          </p:cNvPr>
          <p:cNvGrpSpPr/>
          <p:nvPr/>
        </p:nvGrpSpPr>
        <p:grpSpPr>
          <a:xfrm>
            <a:off x="7893928" y="2113829"/>
            <a:ext cx="2081611" cy="4370563"/>
            <a:chOff x="7660911" y="2179145"/>
            <a:chExt cx="2081611" cy="4370563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D3879B3-EB66-4FBD-BD7A-C31CA13B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388" y="2549785"/>
              <a:ext cx="1777317" cy="3554633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C876E567-1D12-4D2D-B332-B297BC8AC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911" y="2179145"/>
              <a:ext cx="2081611" cy="4370563"/>
            </a:xfrm>
            <a:prstGeom prst="rect">
              <a:avLst/>
            </a:prstGeom>
          </p:spPr>
        </p:pic>
      </p:grp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D2B62AE-2676-42B2-B98C-B3ECB1D858AA}"/>
              </a:ext>
            </a:extLst>
          </p:cNvPr>
          <p:cNvSpPr/>
          <p:nvPr/>
        </p:nvSpPr>
        <p:spPr>
          <a:xfrm>
            <a:off x="3851804" y="1698859"/>
            <a:ext cx="4750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20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https://logistica.rondanet.com</a:t>
            </a:r>
          </a:p>
        </p:txBody>
      </p:sp>
    </p:spTree>
    <p:extLst>
      <p:ext uri="{BB962C8B-B14F-4D97-AF65-F5344CB8AC3E}">
        <p14:creationId xmlns:p14="http://schemas.microsoft.com/office/powerpoint/2010/main" val="291666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504</Words>
  <Application>Microsoft Office PowerPoint</Application>
  <PresentationFormat>Panorámica</PresentationFormat>
  <Paragraphs>101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109</cp:revision>
  <dcterms:created xsi:type="dcterms:W3CDTF">2018-09-28T14:13:21Z</dcterms:created>
  <dcterms:modified xsi:type="dcterms:W3CDTF">2018-10-09T16:46:06Z</dcterms:modified>
</cp:coreProperties>
</file>